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3"/>
  </p:notesMasterIdLst>
  <p:handoutMasterIdLst>
    <p:handoutMasterId r:id="rId124"/>
  </p:handoutMasterIdLst>
  <p:sldIdLst>
    <p:sldId id="258" r:id="rId3"/>
    <p:sldId id="259" r:id="rId4"/>
    <p:sldId id="603" r:id="rId5"/>
    <p:sldId id="301" r:id="rId6"/>
    <p:sldId id="635" r:id="rId7"/>
    <p:sldId id="262" r:id="rId8"/>
    <p:sldId id="263" r:id="rId9"/>
    <p:sldId id="264" r:id="rId10"/>
    <p:sldId id="266" r:id="rId11"/>
    <p:sldId id="302" r:id="rId12"/>
    <p:sldId id="604" r:id="rId13"/>
    <p:sldId id="303" r:id="rId14"/>
    <p:sldId id="616" r:id="rId15"/>
    <p:sldId id="267" r:id="rId16"/>
    <p:sldId id="463" r:id="rId17"/>
    <p:sldId id="464" r:id="rId18"/>
    <p:sldId id="466" r:id="rId19"/>
    <p:sldId id="465" r:id="rId20"/>
    <p:sldId id="467" r:id="rId21"/>
    <p:sldId id="468" r:id="rId22"/>
    <p:sldId id="637" r:id="rId23"/>
    <p:sldId id="469" r:id="rId24"/>
    <p:sldId id="470" r:id="rId25"/>
    <p:sldId id="471" r:id="rId26"/>
    <p:sldId id="472" r:id="rId27"/>
    <p:sldId id="617" r:id="rId28"/>
    <p:sldId id="618" r:id="rId29"/>
    <p:sldId id="619" r:id="rId30"/>
    <p:sldId id="620" r:id="rId31"/>
    <p:sldId id="473" r:id="rId32"/>
    <p:sldId id="596" r:id="rId33"/>
    <p:sldId id="474" r:id="rId34"/>
    <p:sldId id="475" r:id="rId35"/>
    <p:sldId id="476" r:id="rId36"/>
    <p:sldId id="459" r:id="rId37"/>
    <p:sldId id="477" r:id="rId38"/>
    <p:sldId id="461" r:id="rId39"/>
    <p:sldId id="462" r:id="rId40"/>
    <p:sldId id="555" r:id="rId41"/>
    <p:sldId id="557" r:id="rId42"/>
    <p:sldId id="558" r:id="rId43"/>
    <p:sldId id="559" r:id="rId44"/>
    <p:sldId id="553" r:id="rId45"/>
    <p:sldId id="556" r:id="rId46"/>
    <p:sldId id="554" r:id="rId47"/>
    <p:sldId id="560" r:id="rId48"/>
    <p:sldId id="597" r:id="rId49"/>
    <p:sldId id="561" r:id="rId50"/>
    <p:sldId id="636" r:id="rId51"/>
    <p:sldId id="575" r:id="rId52"/>
    <p:sldId id="547" r:id="rId53"/>
    <p:sldId id="569" r:id="rId54"/>
    <p:sldId id="570" r:id="rId55"/>
    <p:sldId id="574" r:id="rId56"/>
    <p:sldId id="571" r:id="rId57"/>
    <p:sldId id="572" r:id="rId58"/>
    <p:sldId id="573" r:id="rId59"/>
    <p:sldId id="598" r:id="rId60"/>
    <p:sldId id="562" r:id="rId61"/>
    <p:sldId id="568" r:id="rId62"/>
    <p:sldId id="550" r:id="rId63"/>
    <p:sldId id="548" r:id="rId64"/>
    <p:sldId id="549" r:id="rId65"/>
    <p:sldId id="563" r:id="rId66"/>
    <p:sldId id="564" r:id="rId67"/>
    <p:sldId id="565" r:id="rId68"/>
    <p:sldId id="566" r:id="rId69"/>
    <p:sldId id="599" r:id="rId70"/>
    <p:sldId id="567" r:id="rId71"/>
    <p:sldId id="576" r:id="rId72"/>
    <p:sldId id="577" r:id="rId73"/>
    <p:sldId id="578" r:id="rId74"/>
    <p:sldId id="614" r:id="rId75"/>
    <p:sldId id="579" r:id="rId76"/>
    <p:sldId id="600" r:id="rId77"/>
    <p:sldId id="580" r:id="rId78"/>
    <p:sldId id="587" r:id="rId79"/>
    <p:sldId id="588" r:id="rId80"/>
    <p:sldId id="592" r:id="rId81"/>
    <p:sldId id="595" r:id="rId82"/>
    <p:sldId id="593" r:id="rId83"/>
    <p:sldId id="594" r:id="rId84"/>
    <p:sldId id="605" r:id="rId85"/>
    <p:sldId id="638" r:id="rId86"/>
    <p:sldId id="590" r:id="rId87"/>
    <p:sldId id="601" r:id="rId88"/>
    <p:sldId id="591" r:id="rId89"/>
    <p:sldId id="606" r:id="rId90"/>
    <p:sldId id="611" r:id="rId91"/>
    <p:sldId id="610" r:id="rId92"/>
    <p:sldId id="615" r:id="rId93"/>
    <p:sldId id="612" r:id="rId94"/>
    <p:sldId id="613" r:id="rId95"/>
    <p:sldId id="608" r:id="rId96"/>
    <p:sldId id="609" r:id="rId97"/>
    <p:sldId id="631" r:id="rId98"/>
    <p:sldId id="581" r:id="rId99"/>
    <p:sldId id="582" r:id="rId100"/>
    <p:sldId id="583" r:id="rId101"/>
    <p:sldId id="630" r:id="rId102"/>
    <p:sldId id="602" r:id="rId103"/>
    <p:sldId id="623" r:id="rId104"/>
    <p:sldId id="624" r:id="rId105"/>
    <p:sldId id="625" r:id="rId106"/>
    <p:sldId id="626" r:id="rId107"/>
    <p:sldId id="628" r:id="rId108"/>
    <p:sldId id="633" r:id="rId109"/>
    <p:sldId id="629" r:id="rId110"/>
    <p:sldId id="298" r:id="rId111"/>
    <p:sldId id="299" r:id="rId112"/>
    <p:sldId id="634" r:id="rId113"/>
    <p:sldId id="300" r:id="rId114"/>
    <p:sldId id="261" r:id="rId115"/>
    <p:sldId id="639" r:id="rId116"/>
    <p:sldId id="643" r:id="rId117"/>
    <p:sldId id="640" r:id="rId118"/>
    <p:sldId id="642" r:id="rId119"/>
    <p:sldId id="622" r:id="rId120"/>
    <p:sldId id="632" r:id="rId121"/>
    <p:sldId id="641" r:id="rId12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6294" autoAdjust="0"/>
  </p:normalViewPr>
  <p:slideViewPr>
    <p:cSldViewPr>
      <p:cViewPr varScale="1">
        <p:scale>
          <a:sx n="117" d="100"/>
          <a:sy n="117" d="100"/>
        </p:scale>
        <p:origin x="1377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45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Open </a:t>
            </a:r>
            <a:r>
              <a:rPr lang="en-US" dirty="0" err="1"/>
              <a:t>AzureAdmin</a:t>
            </a:r>
            <a:r>
              <a:rPr lang="en-US" dirty="0"/>
              <a:t> app</a:t>
            </a:r>
          </a:p>
          <a:p>
            <a:pPr>
              <a:spcBef>
                <a:spcPct val="0"/>
              </a:spcBef>
            </a:pPr>
            <a:r>
              <a:rPr lang="en-US" dirty="0"/>
              <a:t>Start collecting GH usernames and emails</a:t>
            </a:r>
          </a:p>
          <a:p>
            <a:pPr>
              <a:spcBef>
                <a:spcPct val="0"/>
              </a:spcBef>
            </a:pPr>
            <a:r>
              <a:rPr lang="en-US" dirty="0"/>
              <a:t>Remember to add their Service Principal for Dev + Prod with Federated Credentials first and then run the </a:t>
            </a:r>
            <a:r>
              <a:rPr lang="en-US" dirty="0" err="1"/>
              <a:t>AzureAdmin</a:t>
            </a:r>
            <a:r>
              <a:rPr lang="en-US" dirty="0"/>
              <a:t> app</a:t>
            </a:r>
          </a:p>
          <a:p>
            <a:pPr>
              <a:spcBef>
                <a:spcPct val="0"/>
              </a:spcBef>
            </a:pPr>
            <a:r>
              <a:rPr lang="en-US" dirty="0"/>
              <a:t>Open </a:t>
            </a:r>
            <a:r>
              <a:rPr lang="en-US" dirty="0" err="1"/>
              <a:t>WorkshopDemo</a:t>
            </a: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Leave email open that I sent to myself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Copy workshop-dotnet-azure-</a:t>
            </a:r>
            <a:r>
              <a:rPr lang="en-US" dirty="0" err="1"/>
              <a:t>github</a:t>
            </a:r>
            <a:r>
              <a:rPr lang="en-US" dirty="0"/>
              <a:t>-bicep and </a:t>
            </a:r>
            <a:r>
              <a:rPr lang="en-US" dirty="0" err="1"/>
              <a:t>sp</a:t>
            </a:r>
            <a:r>
              <a:rPr lang="en-US" dirty="0"/>
              <a:t>-workshop-</a:t>
            </a:r>
            <a:r>
              <a:rPr lang="en-US" dirty="0" err="1"/>
              <a:t>scottsauber</a:t>
            </a:r>
            <a:r>
              <a:rPr lang="en-US" dirty="0"/>
              <a:t>-dev to your clipboard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5934-D48C-CDB3-9B5E-467F752A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92905-25C8-7973-84FA-558369E8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16829-303A-B7B7-F94A-37087AFA5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5ED24-11EF-EC62-B3B5-14395F2583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9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33076-5199-EA97-612E-2259FECB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A4106-1BCE-2AF1-FA8E-87DA108B2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4D55C-17FE-7B88-77B2-2739E0166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D821-67DC-330D-B9C2-51AF99E6F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1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0501-FED1-BA62-CAC5-C95E9FD9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F17B9-A225-8378-37B2-C949FBC54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C2FD4-E04F-31A8-B87F-8D7A595BB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FD93D-AF6F-955A-F336-A724C011E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4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A72D-6A50-D62F-C293-02BE6769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7B80-D8C9-B8B4-E4F5-33765449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C0572-2805-D9A9-63A1-459D5ADDA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2DB0-138A-43A4-404B-0C4CF8D4C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09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8FCF-D50E-5A77-4FA0-F8DD8D62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91076-93C6-7B99-33A0-F578D021F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1B10C-0482-290A-7136-73640A704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F96A-5281-70C7-0303-CA4C94DBA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9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DC86-99AE-CECE-A63B-ACEE07B20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836F5-4D14-0BBD-94FE-4E59FFBBF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581C8-1FDF-9FF0-D796-6300FD64C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66BB-75BB-2271-E948-3AAA103C2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57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D645-DD46-EA50-4022-C7254998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92668-8909-5F4F-0694-C305814DA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A5BBC-65EC-2CEB-1EAC-1FFD8129D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0E27-0F04-F486-69CB-47C8FF4CF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64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DB822-BE3A-1D88-2E57-566E56C2F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43214-A8C2-D299-BB76-FCCEB192E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98310-A8BE-B52B-1D7F-1541A155B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52A7-7D4F-A48A-9F73-CAABB1843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59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463B-4AF5-0E5E-EC4B-1247D02B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BE768-C657-4162-1C35-B06BF5EA3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09AC7-3CF3-1108-2626-D4153706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0FBE5-8588-231D-586B-153646604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8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0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E826-77FA-83BC-84D8-AEC573E4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F8CB-9DEB-DDCC-73C7-6A1004D25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6DE82-2B66-A04A-126E-F7AB1BDF3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947E-B3AE-45C8-BFC4-70A064034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6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4A30-8052-A0A0-EBE9-976938D9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9E514-7467-BFF2-0777-02AE42DAF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E09C7-CDB5-4CF4-5655-4A4F0742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26856-51F5-2AF6-30BB-20388E5C5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03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5746-1D68-B0BC-B4DC-798DC776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14E6E-BFED-C4E3-1A99-9EE8A1D39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020B6-BACF-2D72-DD6D-1ED90AC05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0B8E-7D50-ADCE-7E66-89B28C7C1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74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6360-526F-3C5B-F758-D2232886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399F7-FAE8-CEED-2D5F-5283C7087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F955D-6C96-58E4-0571-89F61F1A2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21F-983B-B76B-FBA9-F833B08B4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3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DC33-9800-F31A-2CEA-A4E78810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FC813-B018-1486-680A-C5C66912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B0790-E66F-5581-5753-5922439B9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app service plan in relation to app services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PaaS nature and all that it handles (server patches, OS patches, Certs, custom domains,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etc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Env vars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what slots are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Kudu is a thing that exists and why it’s useful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Log stream for really bad stuff going down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bc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ideally you’re using AppInsights or Log Analytics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Export template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The app running at a URL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Click on it and go to 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weatherforecast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and 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weatherforecast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/slow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86B17-9F39-DCD4-5109-AD4279965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E559-5623-1D69-B649-8E1EDA3B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385B9-E9F2-A268-75B2-ECD5EE86C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2DEE3-9C0E-5025-2D27-074E6FD64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1D664-8597-C17B-54BA-C800D9CFD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9A952-27E4-47B4-7977-10822A55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5C8B-4191-6CE9-EA32-CFE2B2ABB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28BE0-DDFF-D851-1E3C-05CE9980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1829-290A-2351-37D3-CD966E2F5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4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A5CE5-6965-4722-A85B-A300615F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E32DC-CA6A-EE4C-D4FC-E79A55BCB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45665-E9B5-B367-896F-0F409CF1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B408C-1DCC-77FE-BF41-E8F99333E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7498-6948-157B-9D35-78AFDA8C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AC783-4D59-6666-53AC-05CD5D9B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182D5-1716-8F8E-111D-A2740E3A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1AAC-B209-0719-9825-9DE038718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8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19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42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0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reference resources from one another</a:t>
            </a:r>
          </a:p>
          <a:p>
            <a:endParaRPr lang="en-US" dirty="0"/>
          </a:p>
          <a:p>
            <a:r>
              <a:rPr lang="en-US" dirty="0"/>
              <a:t>This also tells Bicep – create the App Service Plan first before creating the App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3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with the previous example is those names are hardcoded right. But we probably want like a Dev + Prod name</a:t>
            </a:r>
          </a:p>
          <a:p>
            <a:endParaRPr lang="en-US" dirty="0"/>
          </a:p>
          <a:p>
            <a:r>
              <a:rPr lang="en-US" dirty="0"/>
              <a:t>But how do we create this name dynamically?</a:t>
            </a:r>
          </a:p>
          <a:p>
            <a:endParaRPr lang="en-US" dirty="0"/>
          </a:p>
          <a:p>
            <a:r>
              <a:rPr lang="en-US" dirty="0"/>
              <a:t>Enter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62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all your Dev values together in a single file</a:t>
            </a:r>
          </a:p>
          <a:p>
            <a:endParaRPr lang="en-US" dirty="0"/>
          </a:p>
          <a:p>
            <a:r>
              <a:rPr lang="en-US" dirty="0"/>
              <a:t>The using tells it what parameters are required and even works with the @allowed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14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8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58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8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EC22-200D-81F9-C7D4-248201BA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4B89-5ADF-1452-9A86-0E7096A95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3E412-AF81-C7E9-395F-DBCEB1753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  <a:p>
            <a:r>
              <a:rPr lang="en-US" dirty="0"/>
              <a:t>Show the </a:t>
            </a:r>
            <a:r>
              <a:rPr lang="en-US" dirty="0" err="1"/>
              <a:t>bicepparam</a:t>
            </a:r>
            <a:r>
              <a:rPr lang="en-US" dirty="0"/>
              <a:t> files</a:t>
            </a:r>
          </a:p>
          <a:p>
            <a:r>
              <a:rPr lang="en-US" dirty="0"/>
              <a:t>Show referencing the code from one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E808-506F-F0F8-7FBE-2CBD4B97B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45021-5B1C-2CC0-A42A-F8D6F2D83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47DDF-952C-241A-E9E9-87DA72B1C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F9416-E40F-17AD-8B0C-4C12D8C5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2249E-D316-FA78-32DC-F97BBF32C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59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5C49-9D8F-7D5D-2112-C135E486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BBA2C-983A-2FCC-CBA2-160789DEA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0124A-9125-1110-8674-EEA681FAC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8ECE-4125-3DD2-02CF-5A86754A6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4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BCB9-5F1D-4172-335B-6094EC5D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50D5A-5900-41CC-F9FF-4AB6C24E7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7A5C1-16C0-DC46-73FB-6E9F78F22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51F4-C322-2964-8AC8-202415BEF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0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7D80-9BB6-9283-1661-98A4FE9C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6DD8-53EF-8CDF-1471-165F0B17E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F5254-28A4-0556-1C7C-8FA3B8246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83EA2-09D0-39B8-5449-2B6731CFBA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57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19AB9-0199-7097-E187-9D519B21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E1515-AD43-9B1D-A85B-B568201F7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CB8CB-4249-B83B-69D2-7CAD4C29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7D4D-8536-9864-5826-53CC4DFA9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82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238AA-E9C9-A372-3B42-86133534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C3EC6-3072-15E0-06AC-B38F3D0A2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C2B-5A33-2A27-D1DE-A9DB416B3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AC0AE-E3DC-7643-A1BE-C31248973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69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BC30-7FB7-4234-A650-F66E261D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5EA12-7695-F4A7-A066-1F78C0E1B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24DB5-0D6B-A45D-5F13-65F085FB9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B59C-7EA4-A6C3-B6A3-8C21D30C3F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4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2983-8394-F8BE-120C-A525DDFD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A3499-931C-4837-1A5C-D96F5F765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AD7AB-EBE8-B4B5-B66C-58A4E8016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A1411-032C-4146-26A4-7E571EA79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6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E5505-A57F-0BEF-1EC0-59D2120A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5330B-3640-40C0-383A-DE895624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573FB-A509-396F-192E-3C4FE9933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7304D-945F-22BC-30F8-051AFF842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5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16A9-6802-0FBA-E58B-B9097A28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FF4FC-AB9E-7CCF-9333-9B8332E7E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CAFE6-F0BE-D694-BF0A-DFF24F75B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ACE05-AF00-639B-289B-058B56C53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1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E97E-B741-879C-9F03-A757C919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68676-4518-B5B8-305D-D2650D4F0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871CB-0B27-DFB9-6C92-9824E59AA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2D45-05D2-094B-FBF4-EC5B32751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668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8B627-7C83-9068-11A5-90E8989A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FCC9B-CA75-0544-1B99-507D4C0F5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6D171-4D93-154C-AEBF-5FB5BD5C1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ED851-89EC-0D95-B9EA-1733DD66D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43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60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72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53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71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38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41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A1F7-3DE4-D9C3-D7D4-4B2C5139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D48FD-162C-1F5C-EAC2-A697486BA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2F1A2-8157-FC5F-9204-39EDD69B0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680E8-E4A3-7902-9240-67164C16A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99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A40F-CDB5-114D-7EFF-CCE12171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D73CE-7519-937D-1711-5D8B8DC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94F5B-67B6-6ABA-6750-4DDDE7D8D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Environments, Block from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B15B-23D7-2A3A-CAF9-5DE19AADB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50C5-D5DA-B394-7CCA-EBFF7485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5456B-20B1-D322-1358-9B921E2B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F813-5D55-E736-8CE4-FFC037AE7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FC95C-204A-393D-B65C-9C4AE24B6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3AD0-B2B9-F4F8-39BC-5B506D7A3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51B28-7F03-5B4F-279D-31445E6A9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076D6-6BC2-548E-64B6-2A84255A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5002-410C-4F91-7E93-95979C92D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35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D3F0-EC72-2981-E24A-364A8BA8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507B2-9E0E-D531-A694-A5626A3E4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0552-3793-E522-697F-4B9FB63B1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0D3F-5FF9-5A26-CDEB-33F2B385A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08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1043-1EE4-1E9F-E73A-F0DBF4C8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E8D50-8B43-BF1E-A7C1-733E2F73B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E1C33-9BC3-76E0-7035-F6BC4C219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ECF2D-7799-418F-75F6-D7868FAE4B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886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014EB-DC81-CC31-E150-C3055D6C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1D0FE-C1CD-2E7F-A7A9-05DDBF88D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3140F-97DC-7FFB-00B9-FAD6C3021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22C98-14D0-699C-FFB1-4C11871A2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24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D882-6F77-4D03-AD47-5A7883AE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A3EDC-51B1-F838-681A-78DDBC59B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B5804-EB5D-7EFF-C705-8EE60BF75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5779-32D9-1BC4-7D9D-F4EF1DB0C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09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9C64-C3D0-86E2-A147-EE70A8F1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0C9A2-7CA7-30E6-3054-036ADF7AE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55C64-4177-E6CE-A178-5E622696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C0CD9-FCD0-6CE0-A74F-4EFFE72F9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8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2704C-8589-D217-F334-6DC1E611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35E61-87BF-10D7-0635-7E21F7425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C364E-77E5-6537-D4DE-2716DCE9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97EC-E45D-4C2F-7DE2-1B2F23E2A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9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4B2C9-6268-4EAD-F4C5-E9B147C2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D469A-FB3E-8D7C-53F7-7FB905AD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68196-04A8-7954-205C-B58175FC3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4C2A-98D9-DFA8-F080-750E8DD8D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7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9909-B669-5073-D7BF-ACDB11F9A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E8C98-4EFF-7C0D-ABD7-DA55058F1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C5D13-D37D-57A5-50CC-312C37517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4C03A-B599-00F9-B24D-5016BCB45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26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7248-F8AE-CEC0-3E8C-B736808E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7BA3E-858A-37C5-1DAA-51A6628E8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3A460-043F-8649-BD58-F05F0EBB9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5786-A698-598D-E4CB-3E257DE58A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F134-8337-2CAF-0689-A262CA02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6959D-6415-35DA-AC6E-8B09097E3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9DCFE-3409-2349-FC6C-AE743CB0B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DB292-2B50-D4C7-070B-61D484D56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16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8B2A-9F72-8CE5-C519-9242F8F8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93D90-B848-884A-6147-DB200BD52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9172D-F4D0-1CD1-D2E8-FECFBD3F6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44BCF-6D89-67C0-32FD-7BC612719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860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1EC8-27C3-75B8-C4A0-6513BE61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D0E77-DFE5-D02F-3907-915669331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8C15D-F624-14DA-4391-2BCF7A592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6E874-9556-A51D-E53C-785BCC339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6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9642-23D2-F07A-FD87-D5BEE925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D0263-5EC8-F315-2D41-15C6B7C2C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EF992-3FD6-48ED-4E13-9BABEFF5F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5B30C-1450-3243-16A1-4B092512B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671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AE83-5737-DCA8-A3C5-2B92FF1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00D1-3B6B-655C-D944-C8B0FF2C3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EB17A-30EF-65FF-AA2A-5947821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9609-D4DC-B425-E943-6D153F281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06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11A68-515D-FEF7-219C-DF7E6BE9B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BEED3-FEE8-AA3C-0219-AF5C83E1E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DEF0D-17F6-51B3-7DE6-3125127C2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B5C0F-88E6-4880-C440-A14DC6658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25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F8E5-C1E8-86F5-35E1-9241B72E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EA35A-F5EA-B949-8C26-92321AC94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0EDCC-96DB-4E65-2274-E6788885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4A73-ADC2-07F6-BB87-47CB7D26D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86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8A33-1FE6-9FE6-4C6C-471E306C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DEE89-8DB0-5B91-A5FA-448BC6DF2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0736F-7C3F-CB1E-3170-748286190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8B3A8-6EA6-5C51-152C-7D5EDA1DF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28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74BDE-7EC2-1CB9-0088-D81D9E2C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A551-2B0B-5158-B478-8AB327E72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D6953-4527-AD17-8063-94A957B37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A9F8-93F3-0071-9B8B-02052214F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2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A87E5-8CEF-809E-8708-D663FB2B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061DF-0144-3882-4AC6-4B1349268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05BBB-1F6F-53D4-25A4-6345D6BB0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5729D-691C-B9EC-24AD-2C04727AF2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1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7B37-A5D7-646B-9168-881A9643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511D0-5951-8EBC-616C-1CFB60721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CD12C-2720-715F-3607-222ED750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68E9-C10C-567A-CE2B-9CC94D127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1D32-2D23-FBBD-1076-0D2F1C59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E2CDD-1B7D-C50D-584B-A40767A5F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8E381-F5C4-35F6-F3F8-4405BA2CB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093E-5F8E-868D-A3C1-107E84C7D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299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A9A1-0564-F0A7-E0E5-40B071776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2CD9C-CE23-6520-5972-125FECB41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66A2C-8DCE-3B92-253C-08AD82F83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C6585-B100-0AD4-1E91-13A165ACA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77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87A2-13F4-8E08-4233-FBC0E48F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E2451-F09D-65A9-2E34-4C1090F2F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9ED6F-DDBB-0C0C-E289-90C10D3B0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DefaultAzureCredential</a:t>
            </a:r>
            <a:r>
              <a:rPr lang="en-US" dirty="0"/>
              <a:t> – do a Stopwatch Start, Stopwatch Stop to illustrate </a:t>
            </a:r>
            <a:r>
              <a:rPr lang="en-US" dirty="0" err="1"/>
              <a:t>DefaultAzureCredential</a:t>
            </a:r>
            <a:r>
              <a:rPr lang="en-US" dirty="0"/>
              <a:t> with no settings and one with </a:t>
            </a:r>
            <a:r>
              <a:rPr lang="en-US" dirty="0" err="1"/>
              <a:t>DefaultAzureCredentials</a:t>
            </a:r>
            <a:r>
              <a:rPr lang="en-US" dirty="0"/>
              <a:t>(new </a:t>
            </a:r>
            <a:r>
              <a:rPr lang="en-US" dirty="0" err="1"/>
              <a:t>DefaultAzureCredentialOptions</a:t>
            </a:r>
            <a:r>
              <a:rPr lang="en-US" dirty="0"/>
              <a:t>{ Exclude // }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19FC-7B42-B674-9BFB-ABFC57074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324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460B8-FEE1-F9AA-33A5-B598200F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F3745-53C6-E8EB-CA17-15DFD6888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1E612-15B0-8B7C-E3E7-DD870FEB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2C0C0-4FF9-49B6-23F5-CF70515E0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08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695D-148F-CC26-40AE-8ED0B709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D0FD7-6F85-3288-A2D4-2ECA7CB99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DAE20-F732-3D41-B0FA-25506E02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450D-913C-FEBC-D2F5-CA5364882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300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4ACE-DB92-F4AD-AA99-B5BBEFA6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88AF9-2B7F-1507-B5FC-042647B6D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B3F5E-479D-20DD-380F-D0ECB2085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4074F-C801-BCF2-FD86-36FC005C2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896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6FB4-B624-E672-2623-D032B315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112BD-7BC1-54D8-47ED-EE404B552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E6A98-C8DB-D273-D31C-B642B7BF8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90330-674D-8325-10EE-0C98AA69F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20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02AF-B932-4226-42EA-E1A46DDE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2FAD3-FE53-2963-E0F9-24D638D04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34C30-27B5-132A-7B7A-8CCB6371A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3FE4-06AF-1526-A675-2B589D423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21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263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7F670-DDB0-98AB-18E6-1A883A24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D06EE-FE60-FF09-500A-4CC03D822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51988-1536-3A8D-3C01-D35BFBE2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29F8-BB3A-6A77-1050-B72B8B4CD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34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ADEE-8C42-3A3E-1EEC-74285BFB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33F60-1451-7E03-1D82-AEC022F81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0CD6B-0AEE-2211-784E-34714103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0B35-7C38-29AB-16C2-3EB5B698D6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378C7-B663-9B0C-9CF5-30B873E9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4787F-1732-F019-A02D-90DAEAD87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481D9A-112D-FDF1-20B4-2D39AF67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BA210-6E10-0D59-B453-8E4BB9F8B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30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F084-9FC9-44FC-59DA-76F15318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82650-D35F-FFA0-4F3C-FE45E19A6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D5768-DA70-A375-BBF1-9F7E66A0C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DF3DB-7327-AB38-60A5-54C0652C5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674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590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59D7-2F5D-CE07-F122-47849702D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CB4EB-F0DF-6598-0453-90445ADE4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708E8-3731-E612-E87F-03F20F0F5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</a:t>
            </a:r>
            <a:r>
              <a:rPr lang="en-US" dirty="0" err="1"/>
              <a:t>LogAnalytics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Query for </a:t>
            </a:r>
            <a:r>
              <a:rPr lang="en-US" dirty="0" err="1"/>
              <a:t>ApplicationTraces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Query on custom properties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Application Insights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C7D8-E476-0244-DF6B-0E221A806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96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4B0D-C026-1E85-6788-DFF421C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C2B92-4171-E743-6569-560BD0BA5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A0629-99FA-B9B3-5B81-C35C22CAB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C4E9-2661-9CEF-261E-2E0A7DF9E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30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794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39CF9-EF03-EA41-0491-04FD46CC7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C5B4F-CB9E-DC98-E21C-EA01AF6FF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14EF9-5519-5876-3D3C-51FD7414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8E6DB-2DC8-2F27-02D4-4E3C23281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01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07C5-A87B-CCBB-D153-16C766C1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34ACF-895A-2F4C-50B9-E58FE81C0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134AA-4DC0-6B4A-5E55-35BB8035C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32-0519-A045-7911-96EDBCCB6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355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1B4E-ECE9-202F-1DB9-DBE56FE28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BBBC-6651-DCAB-D29F-3D2AC245A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698F5-07A3-5DF9-BEED-B6A68A67E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CE3B7-90E4-B2B7-B6E8-6CF8EC61E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4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abbreviations#compute-and-we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workshop-dotnet-azure-github-bicep" TargetMode="Externa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azure-samples/bicep-github-actions/refs/heads/main/.github/workflows/bicep-whatif-deploy.yml" TargetMode="Externa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workshop-dotnet-azure-github-bice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templates/microsoft.web/sites?pivots=deployment-language-bice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" y="1131590"/>
            <a:ext cx="9144000" cy="1872208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Building and Deploying a .NET 9 App Using Azure, Bicep, and GitHub Actions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931790"/>
            <a:ext cx="3987800" cy="1368152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rgbClr val="FFC000"/>
                </a:solidFill>
              </a:rPr>
              <a:t>Scott Sauber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Director of Engineering 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Lean </a:t>
            </a:r>
            <a:r>
              <a:rPr lang="en-US" sz="2400" b="1" dirty="0" err="1">
                <a:solidFill>
                  <a:srgbClr val="FFC000"/>
                </a:solidFill>
              </a:rPr>
              <a:t>TECHniques</a:t>
            </a:r>
            <a:endParaRPr lang="en-US" sz="2400" b="1" dirty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408565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FFC000"/>
                </a:solidFill>
                <a:ea typeface="Arial" pitchFamily="-72" charset="0"/>
                <a:cs typeface="Arial" pitchFamily="-72" charset="0"/>
              </a:rPr>
              <a:t>Level: Introductory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CC98-0C55-9B82-065D-C771E774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8AAF3D1-93DA-3C6C-52C4-72CED0C0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Features of what we’re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AAF4-D1EC-3DD3-FF39-61D87537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686800" cy="4248472"/>
          </a:xfrm>
        </p:spPr>
        <p:txBody>
          <a:bodyPr>
            <a:normAutofit/>
          </a:bodyPr>
          <a:lstStyle/>
          <a:p>
            <a:r>
              <a:rPr lang="en-US" sz="2200" dirty="0"/>
              <a:t>Zero Downtime Deployments</a:t>
            </a:r>
          </a:p>
          <a:p>
            <a:r>
              <a:rPr lang="en-US" sz="2200" dirty="0"/>
              <a:t>Infrastructure managed by code, not clicking in the Azure Portal</a:t>
            </a:r>
          </a:p>
          <a:p>
            <a:r>
              <a:rPr lang="en-US" sz="2200" dirty="0"/>
              <a:t>Automated Build and Deploys</a:t>
            </a:r>
          </a:p>
          <a:p>
            <a:r>
              <a:rPr lang="en-US" sz="2200" dirty="0">
                <a:hlinkClick r:id="rId3"/>
              </a:rPr>
              <a:t>Follows Azure Naming Standards</a:t>
            </a:r>
            <a:endParaRPr lang="en-US" sz="2200" dirty="0"/>
          </a:p>
          <a:p>
            <a:r>
              <a:rPr lang="en-US" sz="2200" dirty="0"/>
              <a:t>Versioning your app so you know what’s deployed</a:t>
            </a:r>
          </a:p>
          <a:p>
            <a:r>
              <a:rPr lang="en-US" sz="2200" dirty="0"/>
              <a:t>Health Checks</a:t>
            </a:r>
          </a:p>
          <a:p>
            <a:r>
              <a:rPr lang="en-US" sz="2200" dirty="0"/>
              <a:t>Secrets in Key Vault, not Source Control</a:t>
            </a:r>
          </a:p>
          <a:p>
            <a:r>
              <a:rPr lang="en-US" sz="2200" dirty="0"/>
              <a:t>Observability using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30833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1784-7743-3EB7-314A-ED13123B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alyze data using Log Analytics Simple mode (Preview) - Azure Monitor |  Microsoft Learn">
            <a:extLst>
              <a:ext uri="{FF2B5EF4-FFF2-40B4-BE49-F238E27FC236}">
                <a16:creationId xmlns:a16="http://schemas.microsoft.com/office/drawing/2014/main" id="{2128CF26-D09C-96F1-280E-4D5E4F9D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3558"/>
            <a:ext cx="8604448" cy="3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6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30C-9B11-7815-065D-487DC1FA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1513E9-0156-F1D7-E056-F3EEAB14103F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A2B4A95-A7B5-5837-7B05-42AB53B0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66642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4BC2-B35F-3A4A-3396-BE19DEC5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266CC-535D-D841-9B93-A7FC6DED9024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712C3949-7BB0-17FE-2611-44472E75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App Insights</a:t>
            </a:r>
          </a:p>
        </p:txBody>
      </p:sp>
      <p:pic>
        <p:nvPicPr>
          <p:cNvPr id="2050" name="Picture 2" descr="Application Insights | Microsoft Azure Color">
            <a:extLst>
              <a:ext uri="{FF2B5EF4-FFF2-40B4-BE49-F238E27FC236}">
                <a16:creationId xmlns:a16="http://schemas.microsoft.com/office/drawing/2014/main" id="{45996532-9223-5524-1B10-0FCD4D3F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311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3874-16AB-6961-50EF-380946E7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994B-9ABF-E231-7101-864B243C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Application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E6A0-6860-9EA0-26ED-E07787000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Part of Azure Monitor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Traces</a:t>
            </a:r>
          </a:p>
          <a:p>
            <a:r>
              <a:rPr lang="en-US" dirty="0"/>
              <a:t>Application Maps</a:t>
            </a:r>
          </a:p>
          <a:p>
            <a:r>
              <a:rPr lang="en-US" dirty="0"/>
              <a:t>Diagnose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5209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3521-C1F9-578E-C4C8-9C5D53A5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creenshot of the Azure Monitor Application Insights user interface displaying an application map.">
            <a:extLst>
              <a:ext uri="{FF2B5EF4-FFF2-40B4-BE49-F238E27FC236}">
                <a16:creationId xmlns:a16="http://schemas.microsoft.com/office/drawing/2014/main" id="{036F76A6-BA7A-9AA0-7206-CC57D633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86" y="191942"/>
            <a:ext cx="6892627" cy="47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4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DB1F-3DD5-FE2A-078E-4EA7CE70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action Search and Diagnostics - Azure Monitor | Microsoft Learn">
            <a:extLst>
              <a:ext uri="{FF2B5EF4-FFF2-40B4-BE49-F238E27FC236}">
                <a16:creationId xmlns:a16="http://schemas.microsoft.com/office/drawing/2014/main" id="{9E62BBD7-05A3-6713-4A73-9E9E5CF3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681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47722-CA97-B5EC-1D9F-561BBAC9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D5A42-A919-1BED-55D1-B304C1652FB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5D1DF52-1E76-95E0-F4AD-D4A033A4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698588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6297-7F8E-2E25-62FB-A165002E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AAF0A6-A940-3BC5-48B3-C2B1CEAB676D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FCC78FF-EC1C-10AA-AE37-F7FB00FD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Application Insights | Microsoft Azure Color">
            <a:extLst>
              <a:ext uri="{FF2B5EF4-FFF2-40B4-BE49-F238E27FC236}">
                <a16:creationId xmlns:a16="http://schemas.microsoft.com/office/drawing/2014/main" id="{B21E00FC-4D8F-4400-0A01-B6CFF029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MS Log Analytics | Microsoft Azure Mono">
            <a:extLst>
              <a:ext uri="{FF2B5EF4-FFF2-40B4-BE49-F238E27FC236}">
                <a16:creationId xmlns:a16="http://schemas.microsoft.com/office/drawing/2014/main" id="{335AB132-F372-BB30-E9F1-70774B1F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63838"/>
            <a:ext cx="1752786" cy="1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54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A168D-009D-78C2-43CE-6311A5F3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879DE9-363B-7A6E-CBAA-9E5F1EFE5110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A316177F-CD83-7DFF-943E-985744B4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30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13: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  <p:pic>
        <p:nvPicPr>
          <p:cNvPr id="2" name="Picture 2" descr="Application Insights | Microsoft Azure Color">
            <a:extLst>
              <a:ext uri="{FF2B5EF4-FFF2-40B4-BE49-F238E27FC236}">
                <a16:creationId xmlns:a16="http://schemas.microsoft.com/office/drawing/2014/main" id="{9126604C-FE6F-05DB-85FD-1CF6C7E0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MS Log Analytics | Microsoft Azure Mono">
            <a:extLst>
              <a:ext uri="{FF2B5EF4-FFF2-40B4-BE49-F238E27FC236}">
                <a16:creationId xmlns:a16="http://schemas.microsoft.com/office/drawing/2014/main" id="{FC1FF95B-C305-5644-A918-85081810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63838"/>
            <a:ext cx="1752786" cy="1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12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6754-EAA4-F086-429B-3A10FA14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E338B7D-DBA3-C793-4FA5-2EA7C9D6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DE0F-36AA-F57A-A907-7E454D56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How to leverage Azure</a:t>
            </a:r>
          </a:p>
          <a:p>
            <a:r>
              <a:rPr lang="en-US" sz="2600" dirty="0"/>
              <a:t>How to integrate Azure with .NET</a:t>
            </a:r>
          </a:p>
          <a:p>
            <a:r>
              <a:rPr lang="en-US" sz="2600" dirty="0"/>
              <a:t>Why IAC is useful and how Bicep works</a:t>
            </a:r>
          </a:p>
          <a:p>
            <a:r>
              <a:rPr lang="en-US" sz="2600" dirty="0"/>
              <a:t>How GitHub Actions fits into CI/CD Pipelines</a:t>
            </a:r>
          </a:p>
          <a:p>
            <a:r>
              <a:rPr lang="en-US" sz="2600" dirty="0"/>
              <a:t>Some takeaway tips and tricks, even if you had prior experience with some of this</a:t>
            </a:r>
          </a:p>
        </p:txBody>
      </p:sp>
    </p:spTree>
    <p:extLst>
      <p:ext uri="{BB962C8B-B14F-4D97-AF65-F5344CB8AC3E}">
        <p14:creationId xmlns:p14="http://schemas.microsoft.com/office/powerpoint/2010/main" val="32771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6F330-752A-DEE4-6EEC-9068D6F1B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37E37F71-9E89-4F63-308A-6CD1C24F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E35D-2CCE-BBFC-E083-BD9A2ED2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4248472"/>
          </a:xfrm>
        </p:spPr>
        <p:txBody>
          <a:bodyPr>
            <a:normAutofit/>
          </a:bodyPr>
          <a:lstStyle/>
          <a:p>
            <a:r>
              <a:rPr lang="en-US" sz="2200" dirty="0">
                <a:hlinkClick r:id="rId3"/>
              </a:rPr>
              <a:t>https://dora.dev/</a:t>
            </a:r>
            <a:r>
              <a:rPr lang="en-US" sz="2200" dirty="0"/>
              <a:t> </a:t>
            </a:r>
          </a:p>
          <a:p>
            <a:r>
              <a:rPr lang="en-US" sz="2200" dirty="0"/>
              <a:t>DORA</a:t>
            </a:r>
          </a:p>
          <a:p>
            <a:r>
              <a:rPr lang="en-US" sz="2200" dirty="0"/>
              <a:t>Continuous Delivery, Deployment Automation, Flexible Infrastructure, Continuous Integration, Version Control, Monitoring/Observability are all listed as </a:t>
            </a:r>
            <a:r>
              <a:rPr lang="en-US" sz="2200" dirty="0">
                <a:hlinkClick r:id="rId3"/>
              </a:rPr>
              <a:t>6 of the 18 capabilities</a:t>
            </a:r>
            <a:r>
              <a:rPr lang="en-US" sz="2200" dirty="0"/>
              <a:t> listed for high performing teams.</a:t>
            </a:r>
          </a:p>
          <a:p>
            <a:r>
              <a:rPr lang="en-US" sz="2200" dirty="0"/>
              <a:t>We will touch on all of these today</a:t>
            </a:r>
          </a:p>
        </p:txBody>
      </p:sp>
    </p:spTree>
    <p:extLst>
      <p:ext uri="{BB962C8B-B14F-4D97-AF65-F5344CB8AC3E}">
        <p14:creationId xmlns:p14="http://schemas.microsoft.com/office/powerpoint/2010/main" val="24217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F9FB-72DC-A5E4-02BE-20C166CC5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89DD304-30E9-BD4C-9E2C-E495383C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3EB1-C4E5-85A0-5B18-93108817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This slide deck</a:t>
            </a:r>
          </a:p>
          <a:p>
            <a:r>
              <a:rPr lang="en-US" sz="2600" dirty="0">
                <a:hlinkClick r:id="rId2"/>
              </a:rPr>
              <a:t>https://github.com/scottsauber/workshop-dotnet-azure-github-bicep</a:t>
            </a:r>
            <a:endParaRPr lang="en-US" sz="2600" dirty="0"/>
          </a:p>
          <a:p>
            <a:pPr lvl="1"/>
            <a:r>
              <a:rPr lang="en-US" sz="2200" dirty="0"/>
              <a:t>“final” branch has the final state of things</a:t>
            </a:r>
          </a:p>
        </p:txBody>
      </p:sp>
    </p:spTree>
    <p:extLst>
      <p:ext uri="{BB962C8B-B14F-4D97-AF65-F5344CB8AC3E}">
        <p14:creationId xmlns:p14="http://schemas.microsoft.com/office/powerpoint/2010/main" val="30324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6D9B-4DE8-9149-B277-52A12A87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AA37BB0-23C8-DFCB-E72F-BF8B14B7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Live360 things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B829-9423-695A-57C7-C18344EC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5:45 – 6:15 – Live360! First Timers Guide with Phil </a:t>
            </a:r>
            <a:r>
              <a:rPr lang="en-US" sz="2600" dirty="0" err="1"/>
              <a:t>Japiske</a:t>
            </a:r>
            <a:r>
              <a:rPr lang="en-US" sz="2600" dirty="0"/>
              <a:t> in </a:t>
            </a:r>
          </a:p>
          <a:p>
            <a:r>
              <a:rPr lang="en-US" sz="2600" dirty="0"/>
              <a:t>6:30 – 8:00 – Mix + Mingle Upstairs Patio </a:t>
            </a:r>
            <a:r>
              <a:rPr lang="en-US" sz="2600" dirty="0" err="1"/>
              <a:t>HardRock</a:t>
            </a:r>
            <a:r>
              <a:rPr lang="en-US" sz="2600" dirty="0"/>
              <a:t> Café City Walk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3476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EF70A-AE84-FE48-00D2-1D9488EE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D4FF88-F3CB-FEEF-AD55-5BA98876CC4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9828CFB-EA70-2BD8-2901-0CC49421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47614"/>
            <a:ext cx="9323514" cy="3795886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Any other Questions?</a:t>
            </a:r>
            <a:br>
              <a:rPr lang="en-US" sz="70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ssauber@leantechniques.com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@scottsauber on Twitter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@scottsauber.com on Bluesky</a:t>
            </a:r>
          </a:p>
        </p:txBody>
      </p:sp>
    </p:spTree>
    <p:extLst>
      <p:ext uri="{BB962C8B-B14F-4D97-AF65-F5344CB8AC3E}">
        <p14:creationId xmlns:p14="http://schemas.microsoft.com/office/powerpoint/2010/main" val="36461426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985" y="2852732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AEB-20FD-1345-F496-302A4E8D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0F041E-E10D-B536-3024-98F448B4835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49E26E0A-CB44-D9F1-940C-BD8A6FA2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THANK YOU!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345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9117-BC8F-4C93-2FF8-58835DB1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DE6148-2E5D-CD8A-F67C-B50A1C400F6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CD8205C-EBAD-08E5-7E2B-EFFDDB95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If we have time…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203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0CDAF-2FB7-7BBA-E993-256654C1B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AED0DF3-9606-3464-63C6-036F2221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Bonus: GitHub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22CD-F26D-88B9-6B31-B01A7AAC0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GitHub natively has the concept of Environments</a:t>
            </a:r>
          </a:p>
          <a:p>
            <a:r>
              <a:rPr lang="en-US" sz="2600" dirty="0"/>
              <a:t>These environments can have secrets</a:t>
            </a:r>
          </a:p>
          <a:p>
            <a:r>
              <a:rPr lang="en-US" sz="2600" dirty="0"/>
              <a:t>You can also set up Protection Rules on environments</a:t>
            </a:r>
          </a:p>
          <a:p>
            <a:r>
              <a:rPr lang="en-US" sz="2600" dirty="0"/>
              <a:t>Let’s refactor our code to use Environments!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58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E252-9FDE-E9AB-A0F2-AB163D69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E6D6135-74EF-C11E-019D-F14BFBC3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 PR Checks for Infra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B0C4-A56C-9005-12E3-BAAF5CA2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When you change some Bicep it’d be nice to know what it’s going to do</a:t>
            </a:r>
          </a:p>
          <a:p>
            <a:r>
              <a:rPr lang="en-US" sz="2600" dirty="0"/>
              <a:t>--</a:t>
            </a:r>
            <a:r>
              <a:rPr lang="en-US" sz="2600" dirty="0" err="1"/>
              <a:t>whatif</a:t>
            </a:r>
            <a:r>
              <a:rPr lang="en-US" sz="2600" dirty="0"/>
              <a:t> for PR’s</a:t>
            </a:r>
          </a:p>
          <a:p>
            <a:r>
              <a:rPr lang="en-US" sz="2600" dirty="0"/>
              <a:t>Have the –</a:t>
            </a:r>
            <a:r>
              <a:rPr lang="en-US" sz="2600" dirty="0" err="1"/>
              <a:t>whatif</a:t>
            </a:r>
            <a:r>
              <a:rPr lang="en-US" sz="2600" dirty="0"/>
              <a:t> comment back on the PR what it’s going to do</a:t>
            </a:r>
          </a:p>
          <a:p>
            <a:r>
              <a:rPr lang="en-US" sz="2600" dirty="0">
                <a:hlinkClick r:id="rId2"/>
              </a:rPr>
              <a:t>Example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1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798C-205F-D17B-C903-6FF891D1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A45CFB2-7E2D-31CA-0DB4-1F47FAD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 PR Checks for Infra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545B8-EA0A-98E2-1E52-21A87AC2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 err="1"/>
              <a:t>Checkov</a:t>
            </a:r>
            <a:r>
              <a:rPr lang="en-US" sz="2600" dirty="0"/>
              <a:t> security scanner</a:t>
            </a:r>
          </a:p>
          <a:p>
            <a:r>
              <a:rPr lang="en-US" sz="2600" dirty="0"/>
              <a:t>Tells you if something is misconfigured</a:t>
            </a:r>
          </a:p>
          <a:p>
            <a:r>
              <a:rPr lang="en-US" sz="2600" dirty="0" err="1"/>
              <a:t>ie</a:t>
            </a:r>
            <a:r>
              <a:rPr lang="en-US" sz="2600" dirty="0"/>
              <a:t> TLS 1.2 is not the minimum TLS setting for an App Service</a:t>
            </a:r>
          </a:p>
          <a:p>
            <a:r>
              <a:rPr lang="en-US" sz="2600" dirty="0"/>
              <a:t>Public Storage Accounts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49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C9EC-71A4-EE05-4574-DCCDC841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37264D8-2E43-1DB7-831F-B979493E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193"/>
            <a:ext cx="5326856" cy="45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3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2CB2-7CA6-BC6C-E9B7-6D104E98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6C37D2-6CBC-42BF-4364-36950591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555526"/>
            <a:ext cx="6840760" cy="37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3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4D402-D3AC-8DF1-5B42-32489BF4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4DC26-9376-43E1-5721-E320266599B8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EC11784-D2FA-A799-204E-502C8B0D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THANK YOU!</a:t>
            </a:r>
            <a:br>
              <a:rPr lang="en-US" sz="7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(for real this time)</a:t>
            </a:r>
          </a:p>
        </p:txBody>
      </p:sp>
    </p:spTree>
    <p:extLst>
      <p:ext uri="{BB962C8B-B14F-4D97-AF65-F5344CB8AC3E}">
        <p14:creationId xmlns:p14="http://schemas.microsoft.com/office/powerpoint/2010/main" val="8029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B279D-7714-0739-8B21-AEC49C00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48BEA-19AB-E044-B5CF-CC99A449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0" y="176626"/>
            <a:ext cx="8240539" cy="47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415E-7447-0AEC-48D0-B230728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46634E-1C7A-E486-E7ED-B213C34C073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576BB9B-10AF-7077-4D76-F155BDF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</a:t>
            </a:r>
          </a:p>
        </p:txBody>
      </p:sp>
      <p:pic>
        <p:nvPicPr>
          <p:cNvPr id="2" name="Picture 2" descr="Azure has a new logo, but where do you download it? Here!">
            <a:extLst>
              <a:ext uri="{FF2B5EF4-FFF2-40B4-BE49-F238E27FC236}">
                <a16:creationId xmlns:a16="http://schemas.microsoft.com/office/drawing/2014/main" id="{7FA66E6E-F80D-60BA-853C-7BD7FDD9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0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Microsoft offering for cloud hosting</a:t>
            </a:r>
          </a:p>
          <a:p>
            <a:r>
              <a:rPr lang="en-US" dirty="0"/>
              <a:t>Offers many services from hosting web apps to databases to caching to messaging to…</a:t>
            </a:r>
          </a:p>
          <a:p>
            <a:r>
              <a:rPr lang="en-US" dirty="0"/>
              <a:t>You should probably be picking PaaS offerings (i.e. not VMs)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979-568B-0045-94D7-558B2B03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aaS vs. PaaS vs. SaaS">
            <a:extLst>
              <a:ext uri="{FF2B5EF4-FFF2-40B4-BE49-F238E27FC236}">
                <a16:creationId xmlns:a16="http://schemas.microsoft.com/office/drawing/2014/main" id="{0856526C-386F-9200-1F49-064F708C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3" y="195486"/>
            <a:ext cx="744269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6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45F3-CD54-0BDF-B397-E9277C7E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A5790B3-32E4-F71F-C031-7B86D120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8" y="427719"/>
            <a:ext cx="6738384" cy="4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2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CE20-0BC2-E99E-D9C2-6003600F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9653-5541-D303-D174-25040A27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472D-DADC-D0EE-B458-CF017DC9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Top-</a:t>
            </a:r>
            <a:r>
              <a:rPr lang="en-US" dirty="0" err="1"/>
              <a:t>ish</a:t>
            </a:r>
            <a:r>
              <a:rPr lang="en-US" dirty="0"/>
              <a:t> level organization (ignoring Tenants, Management Groups)</a:t>
            </a:r>
          </a:p>
          <a:p>
            <a:r>
              <a:rPr lang="en-US" dirty="0"/>
              <a:t>Recommended per team per env</a:t>
            </a:r>
          </a:p>
          <a:p>
            <a:r>
              <a:rPr lang="en-US" dirty="0"/>
              <a:t>Naming convention: sub-&lt;team&gt;-&lt;env&gt;</a:t>
            </a:r>
          </a:p>
          <a:p>
            <a:pPr lvl="1"/>
            <a:r>
              <a:rPr lang="en-US" dirty="0"/>
              <a:t>Ex: sub-accounting-dev</a:t>
            </a:r>
          </a:p>
          <a:p>
            <a:r>
              <a:rPr lang="en-US" dirty="0"/>
              <a:t>Role access separation</a:t>
            </a:r>
          </a:p>
          <a:p>
            <a:r>
              <a:rPr lang="en-US" dirty="0"/>
              <a:t>Billing separation</a:t>
            </a:r>
          </a:p>
        </p:txBody>
      </p:sp>
    </p:spTree>
    <p:extLst>
      <p:ext uri="{BB962C8B-B14F-4D97-AF65-F5344CB8AC3E}">
        <p14:creationId xmlns:p14="http://schemas.microsoft.com/office/powerpoint/2010/main" val="36528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0678E-E4CB-183F-8335-8D64075B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3BE6-E913-2470-CEEF-69140CBE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0054-3893-2660-04C2-875CB382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Related groups of resources (</a:t>
            </a:r>
            <a:r>
              <a:rPr lang="en-US" dirty="0" err="1"/>
              <a:t>ie</a:t>
            </a:r>
            <a:r>
              <a:rPr lang="en-US" dirty="0"/>
              <a:t> web, </a:t>
            </a:r>
            <a:r>
              <a:rPr lang="en-US" dirty="0" err="1"/>
              <a:t>db</a:t>
            </a:r>
            <a:r>
              <a:rPr lang="en-US" dirty="0"/>
              <a:t>, key vault,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Quickly view all resources related to app</a:t>
            </a:r>
          </a:p>
          <a:p>
            <a:r>
              <a:rPr lang="en-US" dirty="0"/>
              <a:t>RG = folder, Resources = files</a:t>
            </a:r>
          </a:p>
          <a:p>
            <a:r>
              <a:rPr lang="en-US" dirty="0"/>
              <a:t>Recommended per app per env</a:t>
            </a:r>
          </a:p>
          <a:p>
            <a:r>
              <a:rPr lang="en-US" dirty="0"/>
              <a:t>Naming convention: </a:t>
            </a:r>
            <a:r>
              <a:rPr lang="en-US" dirty="0" err="1"/>
              <a:t>rg</a:t>
            </a:r>
            <a:r>
              <a:rPr lang="en-US" dirty="0"/>
              <a:t>-&lt;product&gt;-&lt;env&gt;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rg</a:t>
            </a:r>
            <a:r>
              <a:rPr lang="en-US" dirty="0"/>
              <a:t>-</a:t>
            </a:r>
            <a:r>
              <a:rPr lang="en-US" dirty="0" err="1"/>
              <a:t>fancyapp</a:t>
            </a:r>
            <a:r>
              <a:rPr lang="en-US" dirty="0"/>
              <a:t>-dev</a:t>
            </a:r>
          </a:p>
          <a:p>
            <a:r>
              <a:rPr lang="en-US" dirty="0"/>
              <a:t>May have many RG’s in 1 subscription</a:t>
            </a:r>
          </a:p>
          <a:p>
            <a:r>
              <a:rPr lang="en-US" dirty="0"/>
              <a:t>Role access separation</a:t>
            </a:r>
          </a:p>
          <a:p>
            <a:r>
              <a:rPr lang="en-US" dirty="0"/>
              <a:t>Billing separation</a:t>
            </a:r>
          </a:p>
        </p:txBody>
      </p:sp>
    </p:spTree>
    <p:extLst>
      <p:ext uri="{BB962C8B-B14F-4D97-AF65-F5344CB8AC3E}">
        <p14:creationId xmlns:p14="http://schemas.microsoft.com/office/powerpoint/2010/main" val="24495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89"/>
            <a:ext cx="8229600" cy="4011911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.NET 9</a:t>
            </a:r>
          </a:p>
          <a:p>
            <a:r>
              <a:rPr lang="en-US" sz="2600" dirty="0"/>
              <a:t>An Editor that supports .NET 9 and Bicep</a:t>
            </a:r>
          </a:p>
          <a:p>
            <a:pPr lvl="1"/>
            <a:r>
              <a:rPr lang="en-US" sz="2200" dirty="0"/>
              <a:t>Visual Studio 2022 Latest</a:t>
            </a:r>
          </a:p>
          <a:p>
            <a:pPr lvl="1"/>
            <a:r>
              <a:rPr lang="en-US" sz="2200" dirty="0"/>
              <a:t>Visual Studio Code (Bicep extension)</a:t>
            </a:r>
          </a:p>
          <a:p>
            <a:r>
              <a:rPr lang="en-US" sz="2600" dirty="0"/>
              <a:t>Fork this repo:</a:t>
            </a:r>
          </a:p>
          <a:p>
            <a:pPr lvl="1"/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https://github.com/scottsauber/workshop-dotnet-azure-github-bicep</a:t>
            </a:r>
            <a:endParaRPr lang="en-US" sz="20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Slides in root under Slides.pdf</a:t>
            </a:r>
          </a:p>
          <a:p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Download the Azure CLI</a:t>
            </a:r>
          </a:p>
          <a:p>
            <a:r>
              <a:rPr lang="en-US" sz="2600" dirty="0"/>
              <a:t>Azure will be provided for free</a:t>
            </a:r>
          </a:p>
          <a:p>
            <a:r>
              <a:rPr lang="en-US" sz="2600" dirty="0"/>
              <a:t>Please let Scott know the following if you’re participating:</a:t>
            </a:r>
          </a:p>
          <a:p>
            <a:pPr lvl="1"/>
            <a:r>
              <a:rPr lang="en-US" sz="2200" dirty="0"/>
              <a:t>Email you will use for Azure</a:t>
            </a:r>
          </a:p>
          <a:p>
            <a:pPr lvl="1"/>
            <a:r>
              <a:rPr lang="en-US" sz="2200" dirty="0"/>
              <a:t>Your GitHub username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F2EA-6E95-21C9-D8C3-7C178CF2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981CB55-A403-1A68-E118-91DD5137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8" y="427719"/>
            <a:ext cx="6738384" cy="4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0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F4E9-C9F8-6EA0-07C5-9100153F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D61F7-F248-8655-39D4-321ABFD6426B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0C384E0-7413-BA7E-8912-06D60D79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A94533DA-79F2-8F17-2044-B4014761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1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3125D-89B1-50D5-D2C2-B4F041C0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1DE055-CFE2-A5AE-0509-2B5EEF114D95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8A76BB3-3954-A63A-6F34-CE5D832B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App Service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5DD965-793A-5606-1311-D8117752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80B2-EA35-2899-7160-CDE0E415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312E-6802-3CC8-329C-7C74145A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481E-6195-4337-3AF9-7031ECDF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PaaS offering for hosting applications</a:t>
            </a:r>
          </a:p>
          <a:p>
            <a:r>
              <a:rPr lang="en-US" dirty="0"/>
              <a:t>✅Handles OS patches, Framework patches</a:t>
            </a:r>
          </a:p>
          <a:p>
            <a:r>
              <a:rPr lang="en-US" dirty="0"/>
              <a:t>✅Zero downtime deployments via Slots</a:t>
            </a:r>
          </a:p>
          <a:p>
            <a:r>
              <a:rPr lang="en-US" dirty="0"/>
              <a:t>✅SSL Certs</a:t>
            </a:r>
          </a:p>
          <a:p>
            <a:r>
              <a:rPr lang="en-US" dirty="0"/>
              <a:t>✅Custom domains</a:t>
            </a:r>
          </a:p>
          <a:p>
            <a:r>
              <a:rPr lang="en-US" dirty="0"/>
              <a:t>✅Autoscaling</a:t>
            </a:r>
          </a:p>
          <a:p>
            <a:r>
              <a:rPr lang="en-US" dirty="0"/>
              <a:t>✅Very simple</a:t>
            </a:r>
          </a:p>
          <a:p>
            <a:r>
              <a:rPr lang="en-US" dirty="0"/>
              <a:t>✅And more</a:t>
            </a:r>
          </a:p>
          <a:p>
            <a:r>
              <a:rPr lang="en-US" dirty="0"/>
              <a:t>❌Less control because PaaS</a:t>
            </a:r>
          </a:p>
        </p:txBody>
      </p:sp>
    </p:spTree>
    <p:extLst>
      <p:ext uri="{BB962C8B-B14F-4D97-AF65-F5344CB8AC3E}">
        <p14:creationId xmlns:p14="http://schemas.microsoft.com/office/powerpoint/2010/main" val="22870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D8969-CB76-EF0E-3178-F340206A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A511-57FF-9692-8362-57743152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5A04-DF91-531C-27A7-7522765D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362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Kinda like VM for your App Service(s)</a:t>
            </a:r>
          </a:p>
          <a:p>
            <a:r>
              <a:rPr lang="en-US" dirty="0"/>
              <a:t>Pick how much memory, storage, CPU</a:t>
            </a:r>
          </a:p>
          <a:p>
            <a:r>
              <a:rPr lang="en-US" dirty="0"/>
              <a:t>Multiple app service on one ASP (should you?)</a:t>
            </a:r>
          </a:p>
          <a:p>
            <a:r>
              <a:rPr lang="en-US" dirty="0"/>
              <a:t>Many apps can get away with P0V3 ($62/</a:t>
            </a:r>
            <a:r>
              <a:rPr lang="en-US" dirty="0" err="1"/>
              <a:t>mo</a:t>
            </a:r>
            <a:r>
              <a:rPr lang="en-US" dirty="0"/>
              <a:t> for Linux)</a:t>
            </a:r>
          </a:p>
          <a:p>
            <a:r>
              <a:rPr lang="en-US" dirty="0"/>
              <a:t>Need to be at least Standard to get Slots</a:t>
            </a:r>
          </a:p>
        </p:txBody>
      </p:sp>
    </p:spTree>
    <p:extLst>
      <p:ext uri="{BB962C8B-B14F-4D97-AF65-F5344CB8AC3E}">
        <p14:creationId xmlns:p14="http://schemas.microsoft.com/office/powerpoint/2010/main" val="28986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ACDF-6F14-A3FD-DD6B-4CA31999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0412-B8FF-5116-3708-B4230298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$ an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52EE-86C2-2ACC-2BF5-0E61747D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/>
          </a:bodyPr>
          <a:lstStyle/>
          <a:p>
            <a:r>
              <a:rPr lang="en-US" dirty="0"/>
              <a:t>Savings Plan – commit to $ amount</a:t>
            </a:r>
          </a:p>
          <a:p>
            <a:r>
              <a:rPr lang="en-US" dirty="0"/>
              <a:t>Save 25% 1 yr, 45% 3 yrs</a:t>
            </a:r>
          </a:p>
          <a:p>
            <a:r>
              <a:rPr lang="en-US" dirty="0"/>
              <a:t>Reservation – commit to compute tier</a:t>
            </a:r>
          </a:p>
          <a:p>
            <a:r>
              <a:rPr lang="en-US" dirty="0"/>
              <a:t>Save 35% 1 yr, 55% 3 yrs</a:t>
            </a:r>
          </a:p>
        </p:txBody>
      </p:sp>
    </p:spTree>
    <p:extLst>
      <p:ext uri="{BB962C8B-B14F-4D97-AF65-F5344CB8AC3E}">
        <p14:creationId xmlns:p14="http://schemas.microsoft.com/office/powerpoint/2010/main" val="27662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67A1-8538-38B7-FD02-6168962A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D9F7CF-D2C6-CAB7-1A94-1BAD00DF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3" y="150001"/>
            <a:ext cx="7953433" cy="48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522F-4728-588A-1B71-D4E3F35D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AFD2B-B648-CFC5-A80A-CD80A77A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4"/>
            <a:ext cx="9144000" cy="39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08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46CD-FA27-3EE0-96B0-E5BA8800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8F5C9-C059-A25E-9D30-AA3115C1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471"/>
            <a:ext cx="9144000" cy="39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2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B073E-33CB-4CCC-2C41-53B4CE70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0BA42-CF3B-EB45-C332-58A79361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482"/>
            <a:ext cx="9144000" cy="37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0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4805-8016-CBA3-72A8-B2624384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F92AF09-8654-141D-CA4F-029C8C74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we all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132E-FB62-19DD-FFA5-5CCFD116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89"/>
            <a:ext cx="8229600" cy="4011911"/>
          </a:xfrm>
        </p:spPr>
        <p:txBody>
          <a:bodyPr>
            <a:normAutofit/>
          </a:bodyPr>
          <a:lstStyle/>
          <a:p>
            <a:r>
              <a:rPr lang="en-US" sz="2600" dirty="0"/>
              <a:t>Azure to not go down</a:t>
            </a:r>
          </a:p>
          <a:p>
            <a:r>
              <a:rPr lang="en-US" sz="2600" dirty="0"/>
              <a:t>GitHub to not go down</a:t>
            </a:r>
          </a:p>
          <a:p>
            <a:r>
              <a:rPr lang="en-US" sz="2600" dirty="0"/>
              <a:t>GitHub Actions to not go down</a:t>
            </a:r>
          </a:p>
          <a:p>
            <a:r>
              <a:rPr lang="en-US" sz="2600" dirty="0"/>
              <a:t>The conference internet to not go down</a:t>
            </a:r>
          </a:p>
          <a:p>
            <a:r>
              <a:rPr lang="en-US" sz="2600" dirty="0"/>
              <a:t>🙏🙏🙏</a:t>
            </a:r>
          </a:p>
          <a:p>
            <a:r>
              <a:rPr lang="en-US" sz="2600" dirty="0"/>
              <a:t>(I do have recordings if needed but that’s no fun)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267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4EF7-B81A-F691-D02A-D203F493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75E721-F294-24F5-F8E2-85894CEF7CE4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5CB4225A-E7E5-6F1A-220F-A01303EF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D4984D-16D9-BDF6-D22E-4CEBFCDD8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5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1FD5B-4BB0-683D-1A72-38DC3002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CA7076-2831-8DDB-C0F6-AD524709918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1CCE9176-B9E9-80C1-04F3-0CBFD25F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9D8E67-A6EA-1BD8-D683-E42A3ADD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0FF1-89A0-D138-7A23-AF094822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2D9FD7-5766-C062-7F8D-18DC77AF13C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8365748B-06E1-5967-8367-D6CA2D15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Bicep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828CE6D8-DC15-BD63-6945-1E4A2202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0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6FE0-4527-4ACC-958F-913F10D39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DA80-3523-D5A3-981E-37D6624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Infrastructure as Code (IAC)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DB48-6782-B9A2-A487-E50F1DF8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code defining what resources to provision</a:t>
            </a:r>
          </a:p>
          <a:p>
            <a:r>
              <a:rPr lang="en-US" dirty="0"/>
              <a:t>Stored in version control</a:t>
            </a:r>
          </a:p>
          <a:p>
            <a:r>
              <a:rPr lang="en-US" dirty="0"/>
              <a:t>Declarative – what resources to create, not how to create them</a:t>
            </a:r>
          </a:p>
          <a:p>
            <a:r>
              <a:rPr lang="en-US" dirty="0"/>
              <a:t>Deployed via pipeline</a:t>
            </a:r>
          </a:p>
          <a:p>
            <a:r>
              <a:rPr lang="en-US" dirty="0"/>
              <a:t>Need a new env? Few lines of code</a:t>
            </a:r>
          </a:p>
        </p:txBody>
      </p:sp>
    </p:spTree>
    <p:extLst>
      <p:ext uri="{BB962C8B-B14F-4D97-AF65-F5344CB8AC3E}">
        <p14:creationId xmlns:p14="http://schemas.microsoft.com/office/powerpoint/2010/main" val="18150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97FF-F709-974C-1F1E-04167CF7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9B17-2143-D56C-3581-73BE1058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Without IAC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CBD3-F37F-6DED-DD85-C95B556A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/>
          </a:bodyPr>
          <a:lstStyle/>
          <a:p>
            <a:r>
              <a:rPr lang="en-US" dirty="0"/>
              <a:t>Clickety Clack Configuration™️</a:t>
            </a:r>
          </a:p>
          <a:p>
            <a:r>
              <a:rPr lang="en-US" dirty="0"/>
              <a:t>Repeat yourself for each environment</a:t>
            </a:r>
          </a:p>
          <a:p>
            <a:r>
              <a:rPr lang="en-US" dirty="0"/>
              <a:t>“It worked in Dev/UAT/Staging, not Prod”</a:t>
            </a:r>
          </a:p>
          <a:p>
            <a:r>
              <a:rPr lang="en-US" dirty="0"/>
              <a:t>“It works on my machine”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154784" cy="3562377"/>
          </a:xfrm>
        </p:spPr>
        <p:txBody>
          <a:bodyPr>
            <a:normAutofit/>
          </a:bodyPr>
          <a:lstStyle/>
          <a:p>
            <a:r>
              <a:rPr lang="en-US" dirty="0"/>
              <a:t>Used to configure Azure resources</a:t>
            </a:r>
          </a:p>
          <a:p>
            <a:r>
              <a:rPr lang="en-US" dirty="0"/>
              <a:t>Built and maintained by Microsoft</a:t>
            </a:r>
          </a:p>
          <a:p>
            <a:r>
              <a:rPr lang="en-US" dirty="0"/>
              <a:t>Domain-specific language (fancy word for custom)</a:t>
            </a:r>
          </a:p>
        </p:txBody>
      </p:sp>
    </p:spTree>
    <p:extLst>
      <p:ext uri="{BB962C8B-B14F-4D97-AF65-F5344CB8AC3E}">
        <p14:creationId xmlns:p14="http://schemas.microsoft.com/office/powerpoint/2010/main" val="10988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7BCC-346E-888F-452A-BAAB4BAC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C7C0-154F-DA24-4F2F-6BEEAD78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FF71-B8DC-6278-9307-B22F0EA37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54784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Provides </a:t>
            </a:r>
            <a:r>
              <a:rPr lang="en-US" dirty="0" err="1"/>
              <a:t>intellisense</a:t>
            </a:r>
            <a:r>
              <a:rPr lang="en-US" dirty="0"/>
              <a:t>, error checking, “</a:t>
            </a:r>
            <a:r>
              <a:rPr lang="en-US" dirty="0" err="1"/>
              <a:t>whatif</a:t>
            </a:r>
            <a:r>
              <a:rPr lang="en-US" dirty="0"/>
              <a:t>,” and orders the resource creations</a:t>
            </a:r>
          </a:p>
          <a:p>
            <a:r>
              <a:rPr lang="en-US" dirty="0"/>
              <a:t>Built on top of Azure Resource Manager (ARM) – don’t use ARM directly </a:t>
            </a:r>
          </a:p>
          <a:p>
            <a:r>
              <a:rPr lang="en-US" dirty="0"/>
              <a:t>Can compose multiple files into “modules”</a:t>
            </a:r>
          </a:p>
          <a:p>
            <a:r>
              <a:rPr lang="en-US" dirty="0"/>
              <a:t>Can pass data between modules via outputs</a:t>
            </a:r>
          </a:p>
          <a:p>
            <a:r>
              <a:rPr lang="en-US" dirty="0"/>
              <a:t>No state file</a:t>
            </a:r>
          </a:p>
        </p:txBody>
      </p:sp>
    </p:spTree>
    <p:extLst>
      <p:ext uri="{BB962C8B-B14F-4D97-AF65-F5344CB8AC3E}">
        <p14:creationId xmlns:p14="http://schemas.microsoft.com/office/powerpoint/2010/main" val="364864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1CAE-7146-21E7-65D7-649319D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2" y="1397762"/>
            <a:ext cx="7615910" cy="2852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B7D19-2789-79CD-1B95-C8A2F9C5CB93}"/>
              </a:ext>
            </a:extLst>
          </p:cNvPr>
          <p:cNvSpPr/>
          <p:nvPr/>
        </p:nvSpPr>
        <p:spPr>
          <a:xfrm>
            <a:off x="1994809" y="2016121"/>
            <a:ext cx="812186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B1994-C082-DAA0-2DA5-34D75CDADBAD}"/>
              </a:ext>
            </a:extLst>
          </p:cNvPr>
          <p:cNvSpPr/>
          <p:nvPr/>
        </p:nvSpPr>
        <p:spPr>
          <a:xfrm>
            <a:off x="2806996" y="2016121"/>
            <a:ext cx="1299830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D990B-F608-EB78-289E-272B2E3F392C}"/>
              </a:ext>
            </a:extLst>
          </p:cNvPr>
          <p:cNvSpPr/>
          <p:nvPr/>
        </p:nvSpPr>
        <p:spPr>
          <a:xfrm>
            <a:off x="4109483" y="2016121"/>
            <a:ext cx="3450266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6843A-52EE-F58D-F62F-A855DC737F83}"/>
              </a:ext>
            </a:extLst>
          </p:cNvPr>
          <p:cNvSpPr/>
          <p:nvPr/>
        </p:nvSpPr>
        <p:spPr>
          <a:xfrm>
            <a:off x="1997467" y="2336505"/>
            <a:ext cx="2236949" cy="1913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B702B-3C44-B02D-EBF5-67DE5CAABA53}"/>
              </a:ext>
            </a:extLst>
          </p:cNvPr>
          <p:cNvSpPr/>
          <p:nvPr/>
        </p:nvSpPr>
        <p:spPr>
          <a:xfrm>
            <a:off x="0" y="4972050"/>
            <a:ext cx="163657" cy="1714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4A4B4C-F8B2-3ED2-53B4-450481A2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89" y="143696"/>
            <a:ext cx="5757502" cy="2256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1CBD2-4C50-EFB3-4C7E-79FEF459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057" y="2458731"/>
            <a:ext cx="4642441" cy="2623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92E9E3-EF26-F482-5478-CD43FCC20EC4}"/>
              </a:ext>
            </a:extLst>
          </p:cNvPr>
          <p:cNvSpPr/>
          <p:nvPr/>
        </p:nvSpPr>
        <p:spPr>
          <a:xfrm>
            <a:off x="2393531" y="884383"/>
            <a:ext cx="1673424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83E97-2392-36D8-F9CD-928146B00DD7}"/>
              </a:ext>
            </a:extLst>
          </p:cNvPr>
          <p:cNvSpPr/>
          <p:nvPr/>
        </p:nvSpPr>
        <p:spPr>
          <a:xfrm>
            <a:off x="2085187" y="3770725"/>
            <a:ext cx="2563899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0BBBC-0EE3-52FE-C9E4-3CE5C0A7FFA6}"/>
              </a:ext>
            </a:extLst>
          </p:cNvPr>
          <p:cNvSpPr/>
          <p:nvPr/>
        </p:nvSpPr>
        <p:spPr>
          <a:xfrm>
            <a:off x="2393530" y="1100407"/>
            <a:ext cx="1155086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53B4C-9F7B-C00C-06BF-2E8607403855}"/>
              </a:ext>
            </a:extLst>
          </p:cNvPr>
          <p:cNvSpPr/>
          <p:nvPr/>
        </p:nvSpPr>
        <p:spPr>
          <a:xfrm>
            <a:off x="2085186" y="4141479"/>
            <a:ext cx="2635669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1A197-6800-1C1E-DEA9-ACA305F1BCF0}"/>
              </a:ext>
            </a:extLst>
          </p:cNvPr>
          <p:cNvSpPr/>
          <p:nvPr/>
        </p:nvSpPr>
        <p:spPr>
          <a:xfrm>
            <a:off x="2393530" y="1275606"/>
            <a:ext cx="1673423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5CA969-A3AD-4CFF-8D90-11E81AF93B55}"/>
              </a:ext>
            </a:extLst>
          </p:cNvPr>
          <p:cNvSpPr/>
          <p:nvPr/>
        </p:nvSpPr>
        <p:spPr>
          <a:xfrm>
            <a:off x="2085187" y="4389862"/>
            <a:ext cx="2205051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7B5984-FDA9-0B2F-94BC-7CE8B1EBE14D}"/>
              </a:ext>
            </a:extLst>
          </p:cNvPr>
          <p:cNvSpPr/>
          <p:nvPr/>
        </p:nvSpPr>
        <p:spPr>
          <a:xfrm>
            <a:off x="2393530" y="1491630"/>
            <a:ext cx="1083317" cy="653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0CDF9-9D38-9EF2-DF20-D2164CAEA2F6}"/>
              </a:ext>
            </a:extLst>
          </p:cNvPr>
          <p:cNvSpPr/>
          <p:nvPr/>
        </p:nvSpPr>
        <p:spPr>
          <a:xfrm>
            <a:off x="2085186" y="4752597"/>
            <a:ext cx="3680320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4EABD-E95A-E4DB-FC83-5D68678DDC11}"/>
              </a:ext>
            </a:extLst>
          </p:cNvPr>
          <p:cNvSpPr/>
          <p:nvPr/>
        </p:nvSpPr>
        <p:spPr>
          <a:xfrm>
            <a:off x="0" y="4972050"/>
            <a:ext cx="163657" cy="1714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BEF77-C983-40AD-5EC5-5AE48432C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5" y="107347"/>
            <a:ext cx="7762011" cy="2224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86A544-C878-2CFF-7E99-5F4D397D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5" y="2535404"/>
            <a:ext cx="5658374" cy="19782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329039-5A47-540E-0BEA-FCDF7CA8A5FC}"/>
              </a:ext>
            </a:extLst>
          </p:cNvPr>
          <p:cNvSpPr/>
          <p:nvPr/>
        </p:nvSpPr>
        <p:spPr>
          <a:xfrm>
            <a:off x="1732434" y="137539"/>
            <a:ext cx="1629478" cy="2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B5529-D186-25AF-4154-9906C18AA7F2}"/>
              </a:ext>
            </a:extLst>
          </p:cNvPr>
          <p:cNvSpPr/>
          <p:nvPr/>
        </p:nvSpPr>
        <p:spPr>
          <a:xfrm>
            <a:off x="2466686" y="3524506"/>
            <a:ext cx="1827018" cy="2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BA22-8DD6-5006-F8B0-C058FCEC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0CCAAA66-9275-15EB-F4AF-9B61B6C1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A39B-42F6-5790-2EA7-BD69F615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Anyone interested in Azure, GitHub, or Bicep</a:t>
            </a:r>
          </a:p>
          <a:p>
            <a:r>
              <a:rPr lang="en-US" sz="2600" dirty="0"/>
              <a:t>.NET Developers</a:t>
            </a:r>
          </a:p>
          <a:p>
            <a:r>
              <a:rPr lang="en-US" sz="2600" dirty="0"/>
              <a:t>People interested in DevOps but never got to do it</a:t>
            </a:r>
          </a:p>
          <a:p>
            <a:r>
              <a:rPr lang="en-US" sz="2600" dirty="0"/>
              <a:t>Already know Git</a:t>
            </a:r>
          </a:p>
          <a:p>
            <a:r>
              <a:rPr lang="en-US" sz="2600" dirty="0"/>
              <a:t>If you have questions, ask them! If no one but me talks this is </a:t>
            </a:r>
            <a:r>
              <a:rPr lang="en-US" sz="2600" dirty="0" err="1"/>
              <a:t>gonna</a:t>
            </a:r>
            <a:r>
              <a:rPr lang="en-US" sz="2600" dirty="0"/>
              <a:t> be boring</a:t>
            </a:r>
          </a:p>
        </p:txBody>
      </p:sp>
    </p:spTree>
    <p:extLst>
      <p:ext uri="{BB962C8B-B14F-4D97-AF65-F5344CB8AC3E}">
        <p14:creationId xmlns:p14="http://schemas.microsoft.com/office/powerpoint/2010/main" val="760201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0C97C-A766-F5F8-73D0-2A5819D4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20" y="666378"/>
            <a:ext cx="7276716" cy="36335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329039-5A47-540E-0BEA-FCDF7CA8A5FC}"/>
              </a:ext>
            </a:extLst>
          </p:cNvPr>
          <p:cNvSpPr/>
          <p:nvPr/>
        </p:nvSpPr>
        <p:spPr>
          <a:xfrm>
            <a:off x="1478983" y="695700"/>
            <a:ext cx="2949001" cy="1155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B5529-D186-25AF-4154-9906C18AA7F2}"/>
              </a:ext>
            </a:extLst>
          </p:cNvPr>
          <p:cNvSpPr/>
          <p:nvPr/>
        </p:nvSpPr>
        <p:spPr>
          <a:xfrm>
            <a:off x="1691680" y="2283718"/>
            <a:ext cx="4104456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AFF8-6082-7F77-6F43-CE018E0C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69" y="1692910"/>
            <a:ext cx="5033132" cy="20901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C2C370-5E5B-CA56-0417-4E2EBF5A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dev.biccepparam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23407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458A7-631B-04E2-1E9E-C45CB9954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47"/>
          <a:stretch/>
        </p:blipFill>
        <p:spPr>
          <a:xfrm>
            <a:off x="1121539" y="1751026"/>
            <a:ext cx="6738881" cy="1859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4B8CDE-291C-17BA-2138-89952B6A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I deploy it?</a:t>
            </a:r>
          </a:p>
        </p:txBody>
      </p:sp>
    </p:spTree>
    <p:extLst>
      <p:ext uri="{BB962C8B-B14F-4D97-AF65-F5344CB8AC3E}">
        <p14:creationId xmlns:p14="http://schemas.microsoft.com/office/powerpoint/2010/main" val="548093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Concepts – Quiz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.</a:t>
            </a:r>
            <a:r>
              <a:rPr lang="en-US" dirty="0" err="1"/>
              <a:t>bicepparam</a:t>
            </a:r>
            <a:endParaRPr lang="en-US" dirty="0"/>
          </a:p>
          <a:p>
            <a:r>
              <a:rPr lang="en-US" dirty="0"/>
              <a:t>Outputs</a:t>
            </a:r>
          </a:p>
          <a:p>
            <a:r>
              <a:rPr lang="en-US" dirty="0"/>
              <a:t>--</a:t>
            </a:r>
            <a:r>
              <a:rPr lang="en-US" dirty="0" err="1"/>
              <a:t>whatif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manual work of configuring in the portal (and repeating for each env)</a:t>
            </a:r>
          </a:p>
          <a:p>
            <a:r>
              <a:rPr lang="en-US" dirty="0"/>
              <a:t>Eliminate configuration drift</a:t>
            </a:r>
          </a:p>
          <a:p>
            <a:r>
              <a:rPr lang="en-US" dirty="0"/>
              <a:t>Traceability of who, did what, and when</a:t>
            </a:r>
          </a:p>
          <a:p>
            <a:r>
              <a:rPr lang="en-US" dirty="0"/>
              <a:t>Give Contributor access to the pipeline – not to individuals</a:t>
            </a:r>
          </a:p>
          <a:p>
            <a:r>
              <a:rPr lang="en-US" dirty="0"/>
              <a:t>No more “it works in Dev, not Prod” </a:t>
            </a:r>
            <a:r>
              <a:rPr lang="en-US" dirty="0" err="1"/>
              <a:t>bc</a:t>
            </a:r>
            <a:r>
              <a:rPr lang="en-US" dirty="0"/>
              <a:t> they’re the same!</a:t>
            </a:r>
          </a:p>
        </p:txBody>
      </p:sp>
    </p:spTree>
    <p:extLst>
      <p:ext uri="{BB962C8B-B14F-4D97-AF65-F5344CB8AC3E}">
        <p14:creationId xmlns:p14="http://schemas.microsoft.com/office/powerpoint/2010/main" val="286802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Documentation for various Bicep resources: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https://learn.microsoft.com/en-us/azure/templates/microsoft.web/sites?pivots=deployment-language-bicep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654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7E906-CB71-59F3-D55D-9B9F1E04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76F470-6846-1256-18DC-471851CADA06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4D0DD1DA-D24A-F142-3640-2F521812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45D7BD6D-D3B7-1D89-DE61-19B614A6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1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7A0E-7521-AF9E-3A4C-A58AC7719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F13D8C-3F50-4933-D2D1-ADDC7DA7074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704749A1-F74A-5A4B-B880-257FC48E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C5CACF8B-6F87-9C89-F97C-B1D072B9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23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2E55-6090-6F0A-DCE8-E0A4D4E45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59541B-E078-990A-DFC6-C40656CC70E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3DFACEA0-9BDE-9D10-225E-284EEBCF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56984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First Hands On Lab coming up…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…how do you want to run these?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1. I give you time to do alone then move 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2. We “Do It Live™️” together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BF2DD072-E024-9E49-1AD7-458716D5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51870"/>
            <a:ext cx="1318151" cy="13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920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3B80-7A3D-58AF-9B1D-A84B2EE2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52BE6D-6791-3BCC-CA5E-EDB2CE7504B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862DFB4-55ED-574E-72A8-7CC61EC1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56984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Break then Hands On for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40 minutes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Module 4: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1EE91609-66EF-5B53-94B9-0EA271FA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51870"/>
            <a:ext cx="1318151" cy="13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9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AF22-34AF-3ADD-AC75-F9505E89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C8F85F8-C842-3FAE-3816-54033195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15FA-5190-C091-9D01-EE723DE56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How many .NET Developers in the room?</a:t>
            </a:r>
          </a:p>
          <a:p>
            <a:r>
              <a:rPr lang="en-US" sz="2600" dirty="0"/>
              <a:t>How many have used Azure?</a:t>
            </a:r>
          </a:p>
          <a:p>
            <a:r>
              <a:rPr lang="en-US" sz="2600" dirty="0"/>
              <a:t>How many have used Bicep?</a:t>
            </a:r>
          </a:p>
          <a:p>
            <a:r>
              <a:rPr lang="en-US" sz="2600" dirty="0"/>
              <a:t>How many have used GitHub Actions?</a:t>
            </a:r>
          </a:p>
          <a:p>
            <a:r>
              <a:rPr lang="en-US" sz="2600" dirty="0"/>
              <a:t>Why are you here? What do you want to learn?</a:t>
            </a:r>
          </a:p>
        </p:txBody>
      </p:sp>
    </p:spTree>
    <p:extLst>
      <p:ext uri="{BB962C8B-B14F-4D97-AF65-F5344CB8AC3E}">
        <p14:creationId xmlns:p14="http://schemas.microsoft.com/office/powerpoint/2010/main" val="271101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B449-4364-66F7-40F7-38306FAD0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A6042E-E364-73F1-AF66-80955C3F6B6D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E81077D-1E37-98BA-4B8C-90DE7632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CI/CD Pipelines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4657A4ED-C8F9-46C1-EE04-2F91F9D02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614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Automated verification of your application that generates artifacts</a:t>
            </a:r>
          </a:p>
          <a:p>
            <a:r>
              <a:rPr lang="en-US" dirty="0"/>
              <a:t>Compiles the app</a:t>
            </a:r>
          </a:p>
          <a:p>
            <a:r>
              <a:rPr lang="en-US" dirty="0"/>
              <a:t>Runs the tests</a:t>
            </a:r>
          </a:p>
          <a:p>
            <a:r>
              <a:rPr lang="en-US" dirty="0"/>
              <a:t>Independent witness - eliminates “works on my machine”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E2DC-8C99-12F1-7BDB-DB4078F1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5BB7-39F5-AE79-A13B-F00AA7B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F1721-3DFF-F470-50BD-E70B958A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Takes the artifacts from CI and deploys them automatically</a:t>
            </a:r>
          </a:p>
          <a:p>
            <a:r>
              <a:rPr lang="en-US" dirty="0"/>
              <a:t>Doesn’t deploy all the way to Production</a:t>
            </a:r>
          </a:p>
          <a:p>
            <a:r>
              <a:rPr lang="en-US" dirty="0"/>
              <a:t>Deploying to Production is a button click</a:t>
            </a:r>
          </a:p>
        </p:txBody>
      </p:sp>
    </p:spTree>
    <p:extLst>
      <p:ext uri="{BB962C8B-B14F-4D97-AF65-F5344CB8AC3E}">
        <p14:creationId xmlns:p14="http://schemas.microsoft.com/office/powerpoint/2010/main" val="32006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16747-5C21-F516-1285-B4451050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9967-EAEA-FB91-68BD-0396C9ED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1F3A4-EEC4-7A6F-BF16-DF6717F2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Deploys all the way to Production automatically</a:t>
            </a:r>
          </a:p>
          <a:p>
            <a:r>
              <a:rPr lang="en-US" dirty="0"/>
              <a:t>If the pipeline is green, it’s going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9121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50FAF-BE80-1171-D090-4A128507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D0B3-A8AA-14C2-C2CC-0A8C718D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Confident Green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C55B-4B5E-41AB-551B-E7996B56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our build passes – why aren’t we shipping to Production?</a:t>
            </a:r>
          </a:p>
          <a:p>
            <a:r>
              <a:rPr lang="en-US" dirty="0"/>
              <a:t>Likely lack of confidence</a:t>
            </a:r>
          </a:p>
          <a:p>
            <a:r>
              <a:rPr lang="en-US" dirty="0"/>
              <a:t>Likely missing automated tests or zero downtime deployments, let’s fix that</a:t>
            </a:r>
          </a:p>
          <a:p>
            <a:r>
              <a:rPr lang="en-US" dirty="0"/>
              <a:t>Ok now why?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423632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129BF-A15D-8F21-6412-14F3683BD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6539-900C-E36E-2E1F-48E274C4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Before CI/CD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406C2-A6F5-DAD6-B645-AF470A7D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275606"/>
            <a:ext cx="7884368" cy="31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9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46C4-A46C-6463-13A4-6E7D5EF8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E0A1-1C62-D230-A151-CCAA31BB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CI/CD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222AE-EDA0-7BC0-FA5D-821357E1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1275606"/>
            <a:ext cx="8244408" cy="29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35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0C21-67BB-2FA3-B7EB-7A1F037E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CCA0-C452-B893-A160-6C3ABF9F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What’s in a Pipeline?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0D5AF-7D72-AF41-567C-BC0764ED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203598"/>
            <a:ext cx="7668344" cy="34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1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8A66-D8B9-9B2D-68B7-FE66B86BF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F0AA19-EC39-63FF-D488-52A952EE7082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A8F50DCD-CAA0-759C-460A-8C8BA613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What is GitHub? — Pythia Foundations">
            <a:extLst>
              <a:ext uri="{FF2B5EF4-FFF2-40B4-BE49-F238E27FC236}">
                <a16:creationId xmlns:a16="http://schemas.microsoft.com/office/drawing/2014/main" id="{1EDC0E41-FA9A-DBF7-C78C-84AA04C5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60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7763-F88A-3720-4998-A880AEA8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B1B64-ECF7-7817-C869-DA67EEB7D51D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B5C672D4-F6E8-FB9E-03DA-85D4D7D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GitHub Actions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23E42BD9-EAE0-1BDF-C070-9F48BECB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8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A3756-D68A-A936-B2E2-5B903072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2801D56-310E-0A51-5333-D6027FD9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FE4C9-0C86-79D2-41F6-1D61A36B5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Autofit/>
          </a:bodyPr>
          <a:lstStyle/>
          <a:p>
            <a:r>
              <a:rPr lang="en-US" sz="2400" dirty="0"/>
              <a:t>What is the final state of what we’re building?</a:t>
            </a:r>
          </a:p>
          <a:p>
            <a:r>
              <a:rPr lang="en-US" sz="2400" dirty="0"/>
              <a:t>What is Azure?</a:t>
            </a:r>
          </a:p>
          <a:p>
            <a:r>
              <a:rPr lang="en-US" sz="2400" dirty="0"/>
              <a:t>What is Azure App Service? Plans?</a:t>
            </a:r>
          </a:p>
          <a:p>
            <a:r>
              <a:rPr lang="en-US" sz="2400" dirty="0"/>
              <a:t>What is Bicep?</a:t>
            </a:r>
          </a:p>
          <a:p>
            <a:r>
              <a:rPr lang="en-US" sz="2400" dirty="0"/>
              <a:t>What are GitHub Actions?</a:t>
            </a:r>
          </a:p>
          <a:p>
            <a:r>
              <a:rPr lang="en-US" sz="2400" dirty="0"/>
              <a:t>Health Checks</a:t>
            </a:r>
          </a:p>
          <a:p>
            <a:r>
              <a:rPr lang="en-US" sz="2400" dirty="0"/>
              <a:t>Azure Key Vault Integration</a:t>
            </a:r>
          </a:p>
          <a:p>
            <a:r>
              <a:rPr lang="en-US" sz="2400" dirty="0"/>
              <a:t>Azure Application Insights Integration</a:t>
            </a:r>
          </a:p>
          <a:p>
            <a:r>
              <a:rPr lang="en-US" sz="2400" dirty="0"/>
              <a:t>Hands on all throughout</a:t>
            </a:r>
          </a:p>
        </p:txBody>
      </p:sp>
    </p:spTree>
    <p:extLst>
      <p:ext uri="{BB962C8B-B14F-4D97-AF65-F5344CB8AC3E}">
        <p14:creationId xmlns:p14="http://schemas.microsoft.com/office/powerpoint/2010/main" val="249338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3C41-B6D1-D971-79D7-295129A6D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CC7-B60B-D556-3C20-FFD3253A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GitHub 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6295-0937-8113-39C4-E02DBE95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Thing doer on a trigger</a:t>
            </a:r>
          </a:p>
          <a:p>
            <a:r>
              <a:rPr lang="en-US" dirty="0"/>
              <a:t>Trigger could be PR, push to main branch, open an issue,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Automatically build and deploys your application</a:t>
            </a:r>
          </a:p>
          <a:p>
            <a:r>
              <a:rPr lang="en-US" dirty="0"/>
              <a:t>Including the infrastructure (i.e. Bicep)</a:t>
            </a:r>
          </a:p>
        </p:txBody>
      </p:sp>
    </p:spTree>
    <p:extLst>
      <p:ext uri="{BB962C8B-B14F-4D97-AF65-F5344CB8AC3E}">
        <p14:creationId xmlns:p14="http://schemas.microsoft.com/office/powerpoint/2010/main" val="12146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GitHub Actions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Workflows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Jobs</a:t>
            </a:r>
          </a:p>
          <a:p>
            <a:r>
              <a:rPr lang="en-US" dirty="0"/>
              <a:t>Steps</a:t>
            </a:r>
          </a:p>
          <a:p>
            <a:r>
              <a:rPr lang="en-US" dirty="0"/>
              <a:t>Inputs</a:t>
            </a:r>
          </a:p>
          <a:p>
            <a:r>
              <a:rPr lang="en-US" dirty="0"/>
              <a:t>Secrets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2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483C3-3387-F5B8-CC86-CF0EDA3F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75" y="1101428"/>
            <a:ext cx="3786215" cy="3893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376C2F-4ABE-A5C1-F8D9-6EE5CDE7441A}"/>
              </a:ext>
            </a:extLst>
          </p:cNvPr>
          <p:cNvSpPr/>
          <p:nvPr/>
        </p:nvSpPr>
        <p:spPr>
          <a:xfrm>
            <a:off x="2757529" y="1101428"/>
            <a:ext cx="2441879" cy="2701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3302D-A060-79C7-7C5B-A8ADBAD4DC89}"/>
              </a:ext>
            </a:extLst>
          </p:cNvPr>
          <p:cNvSpPr/>
          <p:nvPr/>
        </p:nvSpPr>
        <p:spPr>
          <a:xfrm>
            <a:off x="2757529" y="1517629"/>
            <a:ext cx="2441879" cy="845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ADE1E-AA2F-6EA6-6E7B-C0B163227D85}"/>
              </a:ext>
            </a:extLst>
          </p:cNvPr>
          <p:cNvSpPr/>
          <p:nvPr/>
        </p:nvSpPr>
        <p:spPr>
          <a:xfrm>
            <a:off x="2757528" y="2410815"/>
            <a:ext cx="2814597" cy="936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5ED58-86DF-D0C0-A897-AD96E4E79251}"/>
              </a:ext>
            </a:extLst>
          </p:cNvPr>
          <p:cNvSpPr/>
          <p:nvPr/>
        </p:nvSpPr>
        <p:spPr>
          <a:xfrm>
            <a:off x="3081975" y="3450029"/>
            <a:ext cx="2490151" cy="14697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I reuse workflows?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3B03860-5922-F040-5AD8-1DFD4228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20" y="1100631"/>
            <a:ext cx="5825442" cy="3942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3231460" y="4639057"/>
            <a:ext cx="2340665" cy="28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8998F1-ED47-B674-9980-D0E822B4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92" y="1276604"/>
            <a:ext cx="4659301" cy="3666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I reuse workflows?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154308" y="1590227"/>
            <a:ext cx="1610139" cy="966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BF272-21BE-64C2-393B-8DDF7F5D08F9}"/>
              </a:ext>
            </a:extLst>
          </p:cNvPr>
          <p:cNvSpPr/>
          <p:nvPr/>
        </p:nvSpPr>
        <p:spPr>
          <a:xfrm>
            <a:off x="3559452" y="4717639"/>
            <a:ext cx="1427507" cy="209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896-CFD0-C5CB-370F-C287D74C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35" y="1464054"/>
            <a:ext cx="5779336" cy="2978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Consume reusable workflow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497208" y="3548609"/>
            <a:ext cx="4882462" cy="817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D5E5B3-984E-5ED9-4FD5-AB59879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5" y="1397979"/>
            <a:ext cx="6407990" cy="3036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Consume from another repo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318303" y="3455430"/>
            <a:ext cx="5159685" cy="335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DF5F-7CAA-1B9D-62F5-17AD0287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571F1B-600E-7C68-355F-2AEEF2CFDF1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AE82E6D-BE38-BE78-34F5-91D4E6EC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279C39CB-22B4-D66E-3969-6B50BDFA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33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25068-0369-D8B7-3774-7A18976E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0A3D1D-F01F-9C44-2C21-18F2DFCF3C8C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58D38F5-D285-8172-C089-D4436BD4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What is GitHub? — Pythia Foundations">
            <a:extLst>
              <a:ext uri="{FF2B5EF4-FFF2-40B4-BE49-F238E27FC236}">
                <a16:creationId xmlns:a16="http://schemas.microsoft.com/office/drawing/2014/main" id="{2CBCA22F-A892-2ED2-F7A5-ACDD3565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56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3B746-253D-60BE-9579-CA8B626CD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9FEAD2-F936-A1AA-CBBA-D612DC6019E3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8FCAC9B-AFD7-D5F2-F183-9051F5E7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9001000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Break then Hands On for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60 </a:t>
            </a:r>
            <a:r>
              <a:rPr lang="en-US" sz="4000" dirty="0">
                <a:solidFill>
                  <a:schemeClr val="bg1"/>
                </a:solidFill>
              </a:rPr>
              <a:t>minutes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Module 6: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BC716963-30C3-A753-7BE5-7887C541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579862"/>
            <a:ext cx="2449334" cy="137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30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4CED-69D3-1C53-846D-D97A1BCA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DC82A97-6766-B8D0-F025-588340DE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27D5-99D5-9073-43CF-3CE3F651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Learn GitHub Actions, Bicep, and Azure</a:t>
            </a:r>
          </a:p>
          <a:p>
            <a:r>
              <a:rPr lang="en-US" sz="2600" dirty="0"/>
              <a:t>How they all integrate with a .NET app</a:t>
            </a:r>
          </a:p>
          <a:p>
            <a:r>
              <a:rPr lang="en-US" sz="2600" dirty="0"/>
              <a:t>The feedback loop on this can be slow – especially if you typo!</a:t>
            </a:r>
          </a:p>
          <a:p>
            <a:r>
              <a:rPr lang="en-US" sz="2600" dirty="0"/>
              <a:t>Take home a few things back to work, whether beginner or expert</a:t>
            </a:r>
          </a:p>
        </p:txBody>
      </p:sp>
    </p:spTree>
    <p:extLst>
      <p:ext uri="{BB962C8B-B14F-4D97-AF65-F5344CB8AC3E}">
        <p14:creationId xmlns:p14="http://schemas.microsoft.com/office/powerpoint/2010/main" val="1911303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F09BE-F764-F4E6-324F-A90D9F8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785D8B-6FAC-FCA8-4B87-84E22B04ADA3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B44D7C6-54B5-EB96-F1A9-9CE97AB8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Health Checks</a:t>
            </a:r>
          </a:p>
        </p:txBody>
      </p:sp>
    </p:spTree>
    <p:extLst>
      <p:ext uri="{BB962C8B-B14F-4D97-AF65-F5344CB8AC3E}">
        <p14:creationId xmlns:p14="http://schemas.microsoft.com/office/powerpoint/2010/main" val="4068086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5841-8B78-0430-C15B-5D1AF1A2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7CBD-790F-2710-7585-3F0B583C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Health Checks?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BB5DE-8053-05DD-FCBC-D1C48994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Health Checks check an app’s status</a:t>
            </a:r>
          </a:p>
          <a:p>
            <a:r>
              <a:rPr lang="en-US" dirty="0"/>
              <a:t>Might stop a rolling deployment</a:t>
            </a:r>
          </a:p>
          <a:p>
            <a:r>
              <a:rPr lang="en-US" dirty="0"/>
              <a:t>Might restart the app on failure</a:t>
            </a:r>
          </a:p>
          <a:p>
            <a:r>
              <a:rPr lang="en-US" dirty="0"/>
              <a:t>App Services allow configuring Health Check endpoint</a:t>
            </a:r>
          </a:p>
        </p:txBody>
      </p:sp>
    </p:spTree>
    <p:extLst>
      <p:ext uri="{BB962C8B-B14F-4D97-AF65-F5344CB8AC3E}">
        <p14:creationId xmlns:p14="http://schemas.microsoft.com/office/powerpoint/2010/main" val="17083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D406-B87F-BB82-3C15-67C73386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340F-C16F-A0E8-A6F6-E92C4865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Health Checks?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8EAA8-CAB9-A2EB-35DD-F6B16FF91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healthz</a:t>
            </a:r>
            <a:endParaRPr lang="en-US" dirty="0"/>
          </a:p>
          <a:p>
            <a:r>
              <a:rPr lang="en-US" dirty="0"/>
              <a:t>Why z? </a:t>
            </a:r>
          </a:p>
          <a:p>
            <a:r>
              <a:rPr lang="en-US" dirty="0"/>
              <a:t>Z-pages from Google</a:t>
            </a:r>
          </a:p>
        </p:txBody>
      </p:sp>
    </p:spTree>
    <p:extLst>
      <p:ext uri="{BB962C8B-B14F-4D97-AF65-F5344CB8AC3E}">
        <p14:creationId xmlns:p14="http://schemas.microsoft.com/office/powerpoint/2010/main" val="33943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0A3E-45D5-DFD7-48AD-5B6A4DE8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6386-E7BF-5B8E-05EC-CEC8F884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you check?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B1463-DD7A-B322-44ED-2ED9824B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 “nothing” is useful. If it can’t get to the URL – the app didn’t boot</a:t>
            </a:r>
          </a:p>
          <a:p>
            <a:r>
              <a:rPr lang="en-US" dirty="0"/>
              <a:t>Can I connect to dependencies? (</a:t>
            </a:r>
            <a:r>
              <a:rPr lang="en-US" dirty="0" err="1"/>
              <a:t>ie</a:t>
            </a:r>
            <a:r>
              <a:rPr lang="en-US" dirty="0"/>
              <a:t> DB, APIs, Secret Store,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Note: be careful here – if your DB goes down/blips, do you want your app to restart?</a:t>
            </a:r>
          </a:p>
        </p:txBody>
      </p:sp>
    </p:spTree>
    <p:extLst>
      <p:ext uri="{BB962C8B-B14F-4D97-AF65-F5344CB8AC3E}">
        <p14:creationId xmlns:p14="http://schemas.microsoft.com/office/powerpoint/2010/main" val="2673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FDEA-0641-A30E-D9E5-3B90E676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C11A33-6A46-2BB4-D57D-9E046E76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" y="440473"/>
            <a:ext cx="7442884" cy="4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7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193D-E321-9398-1A88-E2EC9731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F71FFA-5CF1-FDC0-1AED-39B00EA4AF1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F38A8A9-FB90-8CBF-E28B-AA80D50A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27293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D20E-41FB-81DB-220F-7578FECF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F982AF-DE41-AF4F-3D55-C596CF925145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5FDDFD2-CCFA-FCAE-9D1F-EC28809C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8928992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15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8: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21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62E3-7BFA-D49A-FD2F-C175713E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F5F363-9258-7169-0B10-B89B6A715E9A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11A240A5-3F5F-F98A-F66D-BB43B35A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Key Vault</a:t>
            </a:r>
          </a:p>
        </p:txBody>
      </p:sp>
      <p:pic>
        <p:nvPicPr>
          <p:cNvPr id="5122" name="Picture 2" descr="Pricing - Key Vault | Microsoft Azure">
            <a:extLst>
              <a:ext uri="{FF2B5EF4-FFF2-40B4-BE49-F238E27FC236}">
                <a16:creationId xmlns:a16="http://schemas.microsoft.com/office/drawing/2014/main" id="{BE2DCC7D-10BF-1483-8ED8-5BDF7C39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01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EF6F-FD45-D319-4CFD-351E9F2E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6FC4-4E71-678C-875E-F9D806F2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3912-ABAE-1431-BD3E-CB9D8A3F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Secret Store for Azure</a:t>
            </a:r>
          </a:p>
          <a:p>
            <a:r>
              <a:rPr lang="en-US" dirty="0"/>
              <a:t>Don’t store secrets in Version Control</a:t>
            </a:r>
          </a:p>
          <a:p>
            <a:r>
              <a:rPr lang="en-US" dirty="0"/>
              <a:t>Traceability</a:t>
            </a:r>
          </a:p>
          <a:p>
            <a:r>
              <a:rPr lang="en-US" dirty="0"/>
              <a:t>Rotate Secrets</a:t>
            </a:r>
          </a:p>
          <a:p>
            <a:r>
              <a:rPr lang="en-US" dirty="0"/>
              <a:t>$0.03 per 10K requests</a:t>
            </a:r>
          </a:p>
        </p:txBody>
      </p:sp>
    </p:spTree>
    <p:extLst>
      <p:ext uri="{BB962C8B-B14F-4D97-AF65-F5344CB8AC3E}">
        <p14:creationId xmlns:p14="http://schemas.microsoft.com/office/powerpoint/2010/main" val="27791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A7FF-8C69-A8CF-3391-27700D1D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50DD-B788-C3F0-53BE-E82C4AA9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162E-0767-D21A-276C-E007724D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Separate Key Vault per app per env</a:t>
            </a:r>
          </a:p>
          <a:p>
            <a:r>
              <a:rPr lang="en-US" dirty="0"/>
              <a:t>1 app * 3 </a:t>
            </a:r>
            <a:r>
              <a:rPr lang="en-US" dirty="0" err="1"/>
              <a:t>envs</a:t>
            </a:r>
            <a:r>
              <a:rPr lang="en-US" dirty="0"/>
              <a:t> = 3 key vaults</a:t>
            </a:r>
          </a:p>
          <a:p>
            <a:r>
              <a:rPr lang="en-US" dirty="0"/>
              <a:t>2 apps * 3 </a:t>
            </a:r>
            <a:r>
              <a:rPr lang="en-US" dirty="0" err="1"/>
              <a:t>envs</a:t>
            </a:r>
            <a:r>
              <a:rPr lang="en-US" dirty="0"/>
              <a:t> = 6 key vaults</a:t>
            </a:r>
          </a:p>
          <a:p>
            <a:r>
              <a:rPr lang="en-US" dirty="0"/>
              <a:t>Don’t leak keys across </a:t>
            </a:r>
            <a:r>
              <a:rPr lang="en-US" dirty="0" err="1"/>
              <a:t>envs</a:t>
            </a:r>
            <a:r>
              <a:rPr lang="en-US" dirty="0"/>
              <a:t> or apps</a:t>
            </a:r>
          </a:p>
          <a:p>
            <a:r>
              <a:rPr lang="en-US" dirty="0"/>
              <a:t>Naming: </a:t>
            </a:r>
            <a:r>
              <a:rPr lang="en-US" dirty="0" err="1"/>
              <a:t>kv</a:t>
            </a:r>
            <a:r>
              <a:rPr lang="en-US" dirty="0"/>
              <a:t>-&lt;</a:t>
            </a:r>
            <a:r>
              <a:rPr lang="en-US" dirty="0" err="1"/>
              <a:t>appname</a:t>
            </a:r>
            <a:r>
              <a:rPr lang="en-US" dirty="0"/>
              <a:t>&gt;-&lt;environment&gt;</a:t>
            </a:r>
          </a:p>
          <a:p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kv</a:t>
            </a:r>
            <a:r>
              <a:rPr lang="en-US" dirty="0"/>
              <a:t>-</a:t>
            </a:r>
            <a:r>
              <a:rPr lang="en-US" dirty="0" err="1"/>
              <a:t>myapp</a:t>
            </a:r>
            <a:r>
              <a:rPr lang="en-US" dirty="0"/>
              <a:t>-dev</a:t>
            </a:r>
          </a:p>
        </p:txBody>
      </p:sp>
    </p:spTree>
    <p:extLst>
      <p:ext uri="{BB962C8B-B14F-4D97-AF65-F5344CB8AC3E}">
        <p14:creationId xmlns:p14="http://schemas.microsoft.com/office/powerpoint/2010/main" val="81692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F976-2727-D0A0-15FF-1CCC9B663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29CB782-B96F-A33F-F461-19A45A17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47C7-23C0-8145-CDE3-CF65B0FF8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7211144" cy="2451617"/>
          </a:xfrm>
        </p:spPr>
        <p:txBody>
          <a:bodyPr>
            <a:normAutofit/>
          </a:bodyPr>
          <a:lstStyle/>
          <a:p>
            <a:r>
              <a:rPr lang="en-US" sz="2600" dirty="0"/>
              <a:t>Director of Engineering at Lean </a:t>
            </a:r>
            <a:r>
              <a:rPr lang="en-US" sz="2600" dirty="0" err="1"/>
              <a:t>TECHniques</a:t>
            </a:r>
            <a:endParaRPr lang="en-US" sz="2600" dirty="0"/>
          </a:p>
          <a:p>
            <a:r>
              <a:rPr lang="en-US" sz="2600" dirty="0"/>
              <a:t>Microsoft MVP</a:t>
            </a:r>
          </a:p>
          <a:p>
            <a:r>
              <a:rPr lang="en-US" sz="2600" dirty="0" err="1"/>
              <a:t>Dometrain</a:t>
            </a:r>
            <a:r>
              <a:rPr lang="en-US" sz="2600" dirty="0"/>
              <a:t> author</a:t>
            </a:r>
          </a:p>
          <a:p>
            <a:r>
              <a:rPr lang="en-US" sz="2600" dirty="0"/>
              <a:t>Redgate Community Ambassador</a:t>
            </a:r>
          </a:p>
          <a:p>
            <a:r>
              <a:rPr lang="en-US" sz="2600" dirty="0"/>
              <a:t>Co-organizer of Iowa .NET User Group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80F58F-AD59-13CA-2DBF-CDFC289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6331063" y="3768595"/>
            <a:ext cx="1831646" cy="11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6E809-FE70-1715-19B0-B5E76092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83207"/>
            <a:ext cx="1429816" cy="1429816"/>
          </a:xfrm>
          <a:prstGeom prst="rect">
            <a:avLst/>
          </a:prstGeom>
        </p:spPr>
      </p:pic>
      <p:pic>
        <p:nvPicPr>
          <p:cNvPr id="1026" name="Picture 2" descr="Microsoft MVP Communities (@MVPAward) / X">
            <a:extLst>
              <a:ext uri="{FF2B5EF4-FFF2-40B4-BE49-F238E27FC236}">
                <a16:creationId xmlns:a16="http://schemas.microsoft.com/office/drawing/2014/main" id="{484FA069-9B7E-6D9C-AB21-CD1562BF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95774"/>
            <a:ext cx="1022432" cy="10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rses crafted for the real world - Dometrain">
            <a:extLst>
              <a:ext uri="{FF2B5EF4-FFF2-40B4-BE49-F238E27FC236}">
                <a16:creationId xmlns:a16="http://schemas.microsoft.com/office/drawing/2014/main" id="{1B6DB6B6-C04E-5B68-C3FF-52A446268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3419872" y="3805008"/>
            <a:ext cx="1296144" cy="103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rectory | Redgate Software">
            <a:extLst>
              <a:ext uri="{FF2B5EF4-FFF2-40B4-BE49-F238E27FC236}">
                <a16:creationId xmlns:a16="http://schemas.microsoft.com/office/drawing/2014/main" id="{9E3A9D82-306C-EC42-88DA-59390D4D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05008"/>
            <a:ext cx="792088" cy="10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0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99FD-B6DD-05F5-0635-2FE35A6A0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E09D-A27E-C944-E08B-AABB1E8E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95FC8-E0D5-9701-75AC-66F2C42A2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Plugs into </a:t>
            </a:r>
            <a:r>
              <a:rPr lang="en-US" dirty="0" err="1"/>
              <a:t>IConfiguration</a:t>
            </a:r>
            <a:endParaRPr lang="en-US" dirty="0"/>
          </a:p>
          <a:p>
            <a:r>
              <a:rPr lang="en-US" dirty="0"/>
              <a:t>Loads keys on app boot (saves $ and more performant)</a:t>
            </a:r>
          </a:p>
          <a:p>
            <a:r>
              <a:rPr lang="en-US" dirty="0" err="1"/>
              <a:t>Azure.Security.KeyVault.Secrets</a:t>
            </a:r>
            <a:endParaRPr lang="en-US" dirty="0"/>
          </a:p>
          <a:p>
            <a:r>
              <a:rPr lang="en-US" dirty="0" err="1"/>
              <a:t>builder.Configuration.AddAzureKeyVault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382063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518A-A494-9373-E611-77CDDF90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81F1-6962-C4D5-CA9C-5CF113C6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CF63-9F6E-1ADB-599E-031AB819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Essentially the user (Service Principal) a service (</a:t>
            </a:r>
            <a:r>
              <a:rPr lang="en-US" dirty="0" err="1"/>
              <a:t>ie</a:t>
            </a:r>
            <a:r>
              <a:rPr lang="en-US" dirty="0"/>
              <a:t> App Service) runs as</a:t>
            </a:r>
          </a:p>
          <a:p>
            <a:r>
              <a:rPr lang="en-US" dirty="0"/>
              <a:t>Allows you to say “this App Service can talk to this Key Vault/DB/</a:t>
            </a:r>
            <a:r>
              <a:rPr lang="en-US" dirty="0" err="1"/>
              <a:t>etc</a:t>
            </a:r>
            <a:r>
              <a:rPr lang="en-US" dirty="0"/>
              <a:t>”</a:t>
            </a:r>
          </a:p>
          <a:p>
            <a:r>
              <a:rPr lang="en-US" dirty="0"/>
              <a:t>Microsoft handles the credentials for you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35419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66D19-4164-EA23-4E36-835A1662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02B1-6042-B37E-D947-B4D47BC3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 Policies for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B092-6C3A-E6A5-A1C6-A0FE7B89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Allows you to specify who can connect to Key Vault</a:t>
            </a:r>
          </a:p>
          <a:p>
            <a:r>
              <a:rPr lang="en-US" dirty="0"/>
              <a:t>Could be a group (</a:t>
            </a:r>
            <a:r>
              <a:rPr lang="en-US" dirty="0" err="1"/>
              <a:t>ie</a:t>
            </a:r>
            <a:r>
              <a:rPr lang="en-US" dirty="0"/>
              <a:t> Developers), user, or application</a:t>
            </a:r>
          </a:p>
          <a:p>
            <a:r>
              <a:rPr lang="en-US" dirty="0"/>
              <a:t>Applications usually just need Read not Write</a:t>
            </a:r>
          </a:p>
        </p:txBody>
      </p:sp>
    </p:spTree>
    <p:extLst>
      <p:ext uri="{BB962C8B-B14F-4D97-AF65-F5344CB8AC3E}">
        <p14:creationId xmlns:p14="http://schemas.microsoft.com/office/powerpoint/2010/main" val="27530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1C58-1A55-2BEE-4459-B2A7332F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BC6A-88AE-DC7D-F343-D8FBEC08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 Secret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F985-DA5D-96D6-0151-2FB36749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Local dev often requires secrets</a:t>
            </a:r>
          </a:p>
          <a:p>
            <a:r>
              <a:rPr lang="en-US" dirty="0"/>
              <a:t>.NET User Secrets is incompatible with teams, especially large ones</a:t>
            </a:r>
          </a:p>
          <a:p>
            <a:r>
              <a:rPr lang="en-US" dirty="0"/>
              <a:t>Everyone has their own file on their machine</a:t>
            </a:r>
          </a:p>
          <a:p>
            <a:r>
              <a:rPr lang="en-US" dirty="0"/>
              <a:t>Then secrets get shared around when they’re added/updated</a:t>
            </a:r>
          </a:p>
          <a:p>
            <a:r>
              <a:rPr lang="en-US" dirty="0"/>
              <a:t>Recommendation: use Key Vault even for local</a:t>
            </a:r>
          </a:p>
        </p:txBody>
      </p:sp>
    </p:spTree>
    <p:extLst>
      <p:ext uri="{BB962C8B-B14F-4D97-AF65-F5344CB8AC3E}">
        <p14:creationId xmlns:p14="http://schemas.microsoft.com/office/powerpoint/2010/main" val="3044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4066-21CA-569A-33AE-D69BC509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551A-EEC2-17BE-7C73-F249EFE0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Vault for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F8E5-7F52-5DC1-1CFD-DDADFEEE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When someone adds/updates/deletes a secret, everyone gets it</a:t>
            </a:r>
          </a:p>
          <a:p>
            <a:r>
              <a:rPr lang="en-US" dirty="0"/>
              <a:t>Very team friendly</a:t>
            </a:r>
          </a:p>
          <a:p>
            <a:r>
              <a:rPr lang="en-US" dirty="0"/>
              <a:t>Only downside – heartbeat to an Azure service</a:t>
            </a:r>
          </a:p>
          <a:p>
            <a:r>
              <a:rPr lang="en-US" dirty="0"/>
              <a:t>In practice – rarely a problem</a:t>
            </a:r>
          </a:p>
        </p:txBody>
      </p:sp>
    </p:spTree>
    <p:extLst>
      <p:ext uri="{BB962C8B-B14F-4D97-AF65-F5344CB8AC3E}">
        <p14:creationId xmlns:p14="http://schemas.microsoft.com/office/powerpoint/2010/main" val="166183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1089-E306-37E8-69DC-0DC63F09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6EA0B2-798A-AB25-DF85-042EC1D8E2D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BF825F3-AF7C-A333-5192-8CDDCFBB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F5D72C72-F0F9-4498-EEF6-BABA53E8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64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3F76-F683-A8ED-E230-A8B077DD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C18B4A-18AB-3756-970C-1258A655200A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96DBD3A-64AB-D03F-4816-21DB1259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74C11B2D-0479-0737-BA86-DD2CE524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487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7C16-264D-7CD3-90CF-38888BD2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FD7F2C-E0D1-0953-D47D-7D879FEC3F90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4E87D2C-B163-2C13-3E2F-7B6C8A50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30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9: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A761EAA4-F84E-FF54-B17E-A2796799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303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61614-9452-8C63-B3BB-E8D44CFC5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7E7475-A25B-9B55-68D9-3189A5B41C3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30695EF6-A026-0CA6-08C3-CD5F966C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5600" dirty="0" err="1">
                <a:solidFill>
                  <a:schemeClr val="bg1"/>
                </a:solidFill>
              </a:rPr>
              <a:t>DefaultAzureCredential</a:t>
            </a:r>
            <a:endParaRPr lang="en-US" sz="5600" dirty="0">
              <a:solidFill>
                <a:schemeClr val="bg1"/>
              </a:solidFill>
            </a:endParaRPr>
          </a:p>
        </p:txBody>
      </p:sp>
      <p:pic>
        <p:nvPicPr>
          <p:cNvPr id="2" name="Picture 2" descr="Azure has a new logo, but where do you download it? Here!">
            <a:extLst>
              <a:ext uri="{FF2B5EF4-FFF2-40B4-BE49-F238E27FC236}">
                <a16:creationId xmlns:a16="http://schemas.microsoft.com/office/drawing/2014/main" id="{0CE2266D-F6AC-B1A5-F6CB-29ED7147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92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BBC7-CB69-746D-B8D9-2FF4AD11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B5DF-C59F-831B-CC1C-BBA41A17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 is </a:t>
            </a:r>
            <a:r>
              <a:rPr lang="en-US" sz="3800" dirty="0" err="1">
                <a:solidFill>
                  <a:schemeClr val="tx1"/>
                </a:solidFill>
              </a:rPr>
              <a:t>DefaultAzureCredential</a:t>
            </a:r>
            <a:r>
              <a:rPr lang="en-US" sz="3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34EA7-F2F2-833E-FCB4-F44104FA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Azure services need to be authenticated to</a:t>
            </a:r>
          </a:p>
          <a:p>
            <a:r>
              <a:rPr lang="en-US" dirty="0"/>
              <a:t>There are lots of ways to do this – CLI, Environment Variables, </a:t>
            </a:r>
            <a:r>
              <a:rPr lang="en-US" dirty="0" err="1"/>
              <a:t>ManagedIdentity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DefaultAzureCredential</a:t>
            </a:r>
            <a:r>
              <a:rPr lang="en-US" dirty="0"/>
              <a:t> tries all these for you until one works</a:t>
            </a:r>
          </a:p>
        </p:txBody>
      </p:sp>
    </p:spTree>
    <p:extLst>
      <p:ext uri="{BB962C8B-B14F-4D97-AF65-F5344CB8AC3E}">
        <p14:creationId xmlns:p14="http://schemas.microsoft.com/office/powerpoint/2010/main" val="14547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4800-D3C1-49D0-588B-68897A27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5E75294-8D2D-5EC6-86AD-3B6449A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we building?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E212-5151-B791-A1A1-643EEEDDF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.NET 9 API</a:t>
            </a:r>
          </a:p>
          <a:p>
            <a:r>
              <a:rPr lang="en-US" sz="2600" dirty="0"/>
              <a:t>Running on Azure App Service</a:t>
            </a:r>
          </a:p>
          <a:p>
            <a:r>
              <a:rPr lang="en-US" sz="2600" dirty="0"/>
              <a:t>Configured using Infrastructure as Code with Bicep</a:t>
            </a:r>
          </a:p>
          <a:p>
            <a:r>
              <a:rPr lang="en-US" sz="2600" dirty="0"/>
              <a:t>Deployed using a CI/CD Pipeline via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8248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AC6D-29F5-32AE-3277-8F0FAFF0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876F-F385-08C9-3B99-4E368D14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 order does it try?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31B7E-CE5D-6C27-4F51-A5553B8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83"/>
            <a:ext cx="9144000" cy="18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2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75DA-FB9E-FECE-58F5-EA53A036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1D07-8187-ABA7-0FAB-39CF6EAF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Which ones do we use?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3819F-7D53-DC98-6B65-3C8E7C55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83"/>
            <a:ext cx="9144000" cy="18911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51746A-7263-7AF3-5AEB-E5CB66785A74}"/>
              </a:ext>
            </a:extLst>
          </p:cNvPr>
          <p:cNvCxnSpPr/>
          <p:nvPr/>
        </p:nvCxnSpPr>
        <p:spPr>
          <a:xfrm>
            <a:off x="2195736" y="1347614"/>
            <a:ext cx="432048" cy="6480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4F169-5D8D-2924-4B52-334955C6A6D5}"/>
              </a:ext>
            </a:extLst>
          </p:cNvPr>
          <p:cNvCxnSpPr/>
          <p:nvPr/>
        </p:nvCxnSpPr>
        <p:spPr>
          <a:xfrm>
            <a:off x="4283968" y="1302147"/>
            <a:ext cx="432048" cy="6480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AF5A00D-AA4F-740B-1861-4C5FBA985DF9}"/>
              </a:ext>
            </a:extLst>
          </p:cNvPr>
          <p:cNvSpPr/>
          <p:nvPr/>
        </p:nvSpPr>
        <p:spPr>
          <a:xfrm>
            <a:off x="161024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1291297-2DA9-269A-A4F8-8D2DB004F7E7}"/>
              </a:ext>
            </a:extLst>
          </p:cNvPr>
          <p:cNvSpPr/>
          <p:nvPr/>
        </p:nvSpPr>
        <p:spPr>
          <a:xfrm>
            <a:off x="125963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0CD90DF1-9B2F-D8DA-FC52-3DC9EAFBDB3C}"/>
              </a:ext>
            </a:extLst>
          </p:cNvPr>
          <p:cNvSpPr/>
          <p:nvPr/>
        </p:nvSpPr>
        <p:spPr>
          <a:xfrm>
            <a:off x="359915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0004891D-9550-6FA3-4570-1FAF876BEDC8}"/>
              </a:ext>
            </a:extLst>
          </p:cNvPr>
          <p:cNvSpPr/>
          <p:nvPr/>
        </p:nvSpPr>
        <p:spPr>
          <a:xfrm>
            <a:off x="556709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2B75B60-3EC0-8FF7-5AD4-F8006C247CF0}"/>
              </a:ext>
            </a:extLst>
          </p:cNvPr>
          <p:cNvSpPr/>
          <p:nvPr/>
        </p:nvSpPr>
        <p:spPr>
          <a:xfrm>
            <a:off x="6835031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4AA70A1-0486-76D7-1567-548BB5A07779}"/>
              </a:ext>
            </a:extLst>
          </p:cNvPr>
          <p:cNvSpPr/>
          <p:nvPr/>
        </p:nvSpPr>
        <p:spPr>
          <a:xfrm>
            <a:off x="8102970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2E0A-8247-ED7B-917E-D992A8E97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6CF4-A617-3626-D294-6E432E28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DB9A-C456-4ABD-8C07-F463C6881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need 1-2 ways of </a:t>
            </a:r>
            <a:r>
              <a:rPr lang="en-US" dirty="0" err="1"/>
              <a:t>authing</a:t>
            </a:r>
            <a:endParaRPr lang="en-US" dirty="0"/>
          </a:p>
          <a:p>
            <a:r>
              <a:rPr lang="en-US" dirty="0"/>
              <a:t>Local dev + deployed </a:t>
            </a:r>
            <a:r>
              <a:rPr lang="en-US" dirty="0" err="1"/>
              <a:t>envs</a:t>
            </a:r>
            <a:endParaRPr lang="en-US" dirty="0"/>
          </a:p>
          <a:p>
            <a:r>
              <a:rPr lang="en-US" dirty="0"/>
              <a:t>In our case, Azure CLI (Local) and Managed Identity (Dev + Prod)</a:t>
            </a:r>
          </a:p>
          <a:p>
            <a:r>
              <a:rPr lang="en-US" dirty="0"/>
              <a:t>All other tries waste time</a:t>
            </a:r>
          </a:p>
          <a:p>
            <a:r>
              <a:rPr lang="en-US" dirty="0"/>
              <a:t>I’ve seen 10+ seconds saved doing what I’m about to do</a:t>
            </a:r>
          </a:p>
        </p:txBody>
      </p:sp>
    </p:spTree>
    <p:extLst>
      <p:ext uri="{BB962C8B-B14F-4D97-AF65-F5344CB8AC3E}">
        <p14:creationId xmlns:p14="http://schemas.microsoft.com/office/powerpoint/2010/main" val="39466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FB80-C325-BFDC-6967-FD9144F4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4905-196A-5C85-5034-7B7A7C12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BE35-DE04-DAB0-447D-18EDA3395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 err="1"/>
              <a:t>DefaultAzureCredential</a:t>
            </a:r>
            <a:r>
              <a:rPr lang="en-US" dirty="0"/>
              <a:t> has “Excludes”</a:t>
            </a:r>
          </a:p>
          <a:p>
            <a:r>
              <a:rPr lang="en-US" dirty="0" err="1"/>
              <a:t>ChainedTokenCredential</a:t>
            </a:r>
            <a:endParaRPr lang="en-US" dirty="0"/>
          </a:p>
          <a:p>
            <a:r>
              <a:rPr lang="en-US" dirty="0"/>
              <a:t>if local =&gt; CLI, else =&gt; </a:t>
            </a:r>
            <a:r>
              <a:rPr lang="en-US" dirty="0" err="1"/>
              <a:t>ManagedIdentity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6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E9CB0-9080-98B2-6132-0B04FA827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D138EB-51A8-6AA9-EDB6-243D9653312E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EBB70CB1-F355-1B67-DD5E-00012967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92246570-7323-9CC2-08CD-B70CC19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076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1C0E-DD55-C7B8-E2C8-BB8D2658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92888A-0C32-DBF4-2ED3-0A488B679846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E851E0C1-761C-4704-0D52-BDB9FC69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Azure has a new logo, but where do you download it? Here!">
            <a:extLst>
              <a:ext uri="{FF2B5EF4-FFF2-40B4-BE49-F238E27FC236}">
                <a16:creationId xmlns:a16="http://schemas.microsoft.com/office/drawing/2014/main" id="{CF107B1D-0561-CFDB-980E-DE4C3296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809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AF027-6D25-AFA3-E7C7-B9939938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B2DC89-6CE5-9E97-4BF7-BE1C5E6693B2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BA92F0B3-3C74-7069-2E0F-43F8BF81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Break?</a:t>
            </a:r>
          </a:p>
        </p:txBody>
      </p:sp>
    </p:spTree>
    <p:extLst>
      <p:ext uri="{BB962C8B-B14F-4D97-AF65-F5344CB8AC3E}">
        <p14:creationId xmlns:p14="http://schemas.microsoft.com/office/powerpoint/2010/main" val="14239379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0B79-8F13-79F3-BF66-3ACC21BA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C21DDC-3B77-087F-8A8B-70D5DA23ABDF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F599CBB-7D92-EF7D-516A-2A7952B7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Log Analytics</a:t>
            </a:r>
          </a:p>
        </p:txBody>
      </p:sp>
      <p:pic>
        <p:nvPicPr>
          <p:cNvPr id="4" name="Picture 2" descr="OMS Log Analytics | Microsoft Azure Mono">
            <a:extLst>
              <a:ext uri="{FF2B5EF4-FFF2-40B4-BE49-F238E27FC236}">
                <a16:creationId xmlns:a16="http://schemas.microsoft.com/office/drawing/2014/main" id="{EA43A1F4-0C24-E363-7F8B-3AD84B23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7814"/>
            <a:ext cx="1932806" cy="19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2401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F336-7874-B04F-7CFF-F72C9300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C04B-9F40-2A1A-F50F-DA0F5C55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Log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A746-CBCB-3C1C-FE97-97A5B2AB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Part of Azure Monitor - observability platform</a:t>
            </a:r>
          </a:p>
          <a:p>
            <a:r>
              <a:rPr lang="en-US" dirty="0"/>
              <a:t>Store Logs in central spot</a:t>
            </a:r>
          </a:p>
          <a:p>
            <a:r>
              <a:rPr lang="en-US" dirty="0"/>
              <a:t>Not in Log Stream</a:t>
            </a:r>
          </a:p>
          <a:p>
            <a:r>
              <a:rPr lang="en-US" dirty="0"/>
              <a:t>Query logs</a:t>
            </a:r>
          </a:p>
          <a:p>
            <a:r>
              <a:rPr lang="en-US" dirty="0"/>
              <a:t>SQL like syntax</a:t>
            </a:r>
          </a:p>
          <a:p>
            <a:r>
              <a:rPr lang="en-US" dirty="0"/>
              <a:t>Alert based on logs</a:t>
            </a:r>
          </a:p>
        </p:txBody>
      </p:sp>
    </p:spTree>
    <p:extLst>
      <p:ext uri="{BB962C8B-B14F-4D97-AF65-F5344CB8AC3E}">
        <p14:creationId xmlns:p14="http://schemas.microsoft.com/office/powerpoint/2010/main" val="25369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D6EEC-76D1-1193-4F2B-AA4204E0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 Analytics tutorial - Azure Monitor | Microsoft Learn">
            <a:extLst>
              <a:ext uri="{FF2B5EF4-FFF2-40B4-BE49-F238E27FC236}">
                <a16:creationId xmlns:a16="http://schemas.microsoft.com/office/drawing/2014/main" id="{FD878621-059A-497C-0CD2-B119C4A0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0"/>
            <a:ext cx="7391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591465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12713</TotalTime>
  <Words>2596</Words>
  <Application>Microsoft Office PowerPoint</Application>
  <PresentationFormat>On-screen Show (16:9)</PresentationFormat>
  <Paragraphs>488</Paragraphs>
  <Slides>120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ＭＳ Ｐゴシック</vt:lpstr>
      <vt:lpstr>Arial</vt:lpstr>
      <vt:lpstr>Arial Bold</vt:lpstr>
      <vt:lpstr>Calibri</vt:lpstr>
      <vt:lpstr>Open Sans</vt:lpstr>
      <vt:lpstr>Slack-Lato</vt:lpstr>
      <vt:lpstr>Times New Roman</vt:lpstr>
      <vt:lpstr>Visual Studio Live! New York 2015</vt:lpstr>
      <vt:lpstr>Live! 360 2018</vt:lpstr>
      <vt:lpstr>PowerPoint Presentation</vt:lpstr>
      <vt:lpstr>What you need</vt:lpstr>
      <vt:lpstr>What we all need</vt:lpstr>
      <vt:lpstr>Audience</vt:lpstr>
      <vt:lpstr>Poll</vt:lpstr>
      <vt:lpstr>Agenda</vt:lpstr>
      <vt:lpstr>Goals</vt:lpstr>
      <vt:lpstr>Who am I?</vt:lpstr>
      <vt:lpstr>What are we building?</vt:lpstr>
      <vt:lpstr>Features of what we’re building</vt:lpstr>
      <vt:lpstr>Why is this important?</vt:lpstr>
      <vt:lpstr>PowerPoint Presentation</vt:lpstr>
      <vt:lpstr>PowerPoint Presentation</vt:lpstr>
      <vt:lpstr>Azure</vt:lpstr>
      <vt:lpstr>What is Azure?</vt:lpstr>
      <vt:lpstr>PowerPoint Presentation</vt:lpstr>
      <vt:lpstr>PowerPoint Presentation</vt:lpstr>
      <vt:lpstr>Subscriptions</vt:lpstr>
      <vt:lpstr>Resource Groups</vt:lpstr>
      <vt:lpstr>PowerPoint Presentation</vt:lpstr>
      <vt:lpstr>Questions?</vt:lpstr>
      <vt:lpstr>Azure App Service</vt:lpstr>
      <vt:lpstr>App Service</vt:lpstr>
      <vt:lpstr>App Service Plan</vt:lpstr>
      <vt:lpstr>$ an issue?</vt:lpstr>
      <vt:lpstr>PowerPoint Presentation</vt:lpstr>
      <vt:lpstr>PowerPoint Presentation</vt:lpstr>
      <vt:lpstr>PowerPoint Presentation</vt:lpstr>
      <vt:lpstr>PowerPoint Presentation</vt:lpstr>
      <vt:lpstr>Live Demo</vt:lpstr>
      <vt:lpstr>Questions?</vt:lpstr>
      <vt:lpstr>Bicep</vt:lpstr>
      <vt:lpstr>Infrastructure as Code (IAC)</vt:lpstr>
      <vt:lpstr>Without IAC</vt:lpstr>
      <vt:lpstr>What is Azure Bicep?</vt:lpstr>
      <vt:lpstr>What is Azure Bicep?</vt:lpstr>
      <vt:lpstr>What is Azure Bicep?</vt:lpstr>
      <vt:lpstr>PowerPoint Presentation</vt:lpstr>
      <vt:lpstr>PowerPoint Presentation</vt:lpstr>
      <vt:lpstr>PowerPoint Presentation</vt:lpstr>
      <vt:lpstr>dev.biccepparam file</vt:lpstr>
      <vt:lpstr>But how do I deploy it?</vt:lpstr>
      <vt:lpstr>Key Concepts – Quiz time!</vt:lpstr>
      <vt:lpstr>Benefits</vt:lpstr>
      <vt:lpstr>Additional Resources</vt:lpstr>
      <vt:lpstr>Live Demo</vt:lpstr>
      <vt:lpstr>Questions?</vt:lpstr>
      <vt:lpstr>First Hands On Lab coming up… …how do you want to run these? 1. I give you time to do alone then move on 2. We “Do It Live™️” together</vt:lpstr>
      <vt:lpstr>Break then Hands On for 40 minutes  Module 4: https://github.com/scottsauber/workshop-dotnet-azure-github-bicep  </vt:lpstr>
      <vt:lpstr>CI/CD Pipelines</vt:lpstr>
      <vt:lpstr>Continuous Integration</vt:lpstr>
      <vt:lpstr>Continuous Delivery</vt:lpstr>
      <vt:lpstr>Continuous Deployment</vt:lpstr>
      <vt:lpstr>Confident Green</vt:lpstr>
      <vt:lpstr>Before CI/CD</vt:lpstr>
      <vt:lpstr>After CI/CD</vt:lpstr>
      <vt:lpstr>What’s in a Pipeline?</vt:lpstr>
      <vt:lpstr>Questions?</vt:lpstr>
      <vt:lpstr>GitHub Actions</vt:lpstr>
      <vt:lpstr>What is GitHub Actions?</vt:lpstr>
      <vt:lpstr>GitHub Actions Concepts</vt:lpstr>
      <vt:lpstr>Example</vt:lpstr>
      <vt:lpstr>How do I reuse workflows?</vt:lpstr>
      <vt:lpstr>How do I reuse workflows?</vt:lpstr>
      <vt:lpstr>Consume reusable workflow</vt:lpstr>
      <vt:lpstr>Consume from another repo</vt:lpstr>
      <vt:lpstr>Live Demo</vt:lpstr>
      <vt:lpstr>Questions?</vt:lpstr>
      <vt:lpstr>Break then Hands On for 60 minutes Module 6: https://github.com/scottsauber/workshop-dotnet-azure-github-bicep</vt:lpstr>
      <vt:lpstr>Health Checks</vt:lpstr>
      <vt:lpstr>What are Health Checks?</vt:lpstr>
      <vt:lpstr>What are Health Checks?</vt:lpstr>
      <vt:lpstr>What do you check?</vt:lpstr>
      <vt:lpstr>PowerPoint Presentation</vt:lpstr>
      <vt:lpstr>Questions?</vt:lpstr>
      <vt:lpstr>Hands On for 15 minutes  Module 8: https://github.com/scottsauber/workshop-dotnet-azure-github-bicep</vt:lpstr>
      <vt:lpstr>Azure Key Vault</vt:lpstr>
      <vt:lpstr>What is Azure Key Vault</vt:lpstr>
      <vt:lpstr>Best Practices</vt:lpstr>
      <vt:lpstr>.NET Integration</vt:lpstr>
      <vt:lpstr>Managed Identities</vt:lpstr>
      <vt:lpstr>Access Policies for Key Vault</vt:lpstr>
      <vt:lpstr>Local Secret Management</vt:lpstr>
      <vt:lpstr>Key Vault for Local</vt:lpstr>
      <vt:lpstr>Live Demo</vt:lpstr>
      <vt:lpstr>Questions?</vt:lpstr>
      <vt:lpstr>Hands On for 30 minutes Module 9: https://github.com/scottsauber/workshop-dotnet-azure-github-bicep</vt:lpstr>
      <vt:lpstr>DefaultAzureCredential</vt:lpstr>
      <vt:lpstr>What is DefaultAzureCredential?</vt:lpstr>
      <vt:lpstr>What order does it try?</vt:lpstr>
      <vt:lpstr>Which ones do we use?</vt:lpstr>
      <vt:lpstr>What’s the problem?</vt:lpstr>
      <vt:lpstr>Solution</vt:lpstr>
      <vt:lpstr>Live Demo</vt:lpstr>
      <vt:lpstr>Questions?</vt:lpstr>
      <vt:lpstr>Break?</vt:lpstr>
      <vt:lpstr>Azure Log Analytics</vt:lpstr>
      <vt:lpstr>What is Log Analytics?</vt:lpstr>
      <vt:lpstr>PowerPoint Presentation</vt:lpstr>
      <vt:lpstr>PowerPoint Presentation</vt:lpstr>
      <vt:lpstr>Questions?</vt:lpstr>
      <vt:lpstr>Azure App Insights</vt:lpstr>
      <vt:lpstr>What is Application Insights?</vt:lpstr>
      <vt:lpstr>PowerPoint Presentation</vt:lpstr>
      <vt:lpstr>PowerPoint Presentation</vt:lpstr>
      <vt:lpstr>Questions?</vt:lpstr>
      <vt:lpstr>Live Demo</vt:lpstr>
      <vt:lpstr>Hands On for 30 minutes Module 13: https://github.com/scottsauber/workshop-dotnet-azure-github-bicep</vt:lpstr>
      <vt:lpstr>Takeaways</vt:lpstr>
      <vt:lpstr>Resources</vt:lpstr>
      <vt:lpstr>Live360 things to know</vt:lpstr>
      <vt:lpstr>Any other Questions?   ssauber@leantechniques.com @scottsauber on Twitter @scottsauber.com on Bluesky</vt:lpstr>
      <vt:lpstr>Session Survey</vt:lpstr>
      <vt:lpstr>THANK YOU!</vt:lpstr>
      <vt:lpstr>If we have time…</vt:lpstr>
      <vt:lpstr>Bonus: GitHub Environments</vt:lpstr>
      <vt:lpstr>Bonus PR Checks for Infra</vt:lpstr>
      <vt:lpstr>Bonus PR Checks for Infra</vt:lpstr>
      <vt:lpstr>PowerPoint Presentation</vt:lpstr>
      <vt:lpstr>THANK YOU! (for real this time)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Scott Sauber</cp:lastModifiedBy>
  <cp:revision>391</cp:revision>
  <dcterms:created xsi:type="dcterms:W3CDTF">2012-12-07T00:48:42Z</dcterms:created>
  <dcterms:modified xsi:type="dcterms:W3CDTF">2024-11-18T19:54:40Z</dcterms:modified>
</cp:coreProperties>
</file>